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8" r:id="rId3"/>
    <p:sldId id="267" r:id="rId4"/>
    <p:sldId id="261" r:id="rId5"/>
    <p:sldId id="265" r:id="rId6"/>
    <p:sldId id="266" r:id="rId7"/>
    <p:sldId id="262" r:id="rId8"/>
    <p:sldId id="270" r:id="rId9"/>
    <p:sldId id="263" r:id="rId10"/>
    <p:sldId id="271" r:id="rId11"/>
    <p:sldId id="268"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2" userDrawn="1">
          <p15:clr>
            <a:srgbClr val="A4A3A4"/>
          </p15:clr>
        </p15:guide>
        <p15:guide id="2" pos="361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好喜 細谷" initials="好喜" lastIdx="1" clrIdx="0">
    <p:extLst>
      <p:ext uri="{19B8F6BF-5375-455C-9EA6-DF929625EA0E}">
        <p15:presenceInfo xmlns:p15="http://schemas.microsoft.com/office/powerpoint/2012/main" userId="dbbbfd2dfd0bccb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0D8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 v="69" dt="2020-05-20T03:36:47.937"/>
    <p1510:client id="{5A2D3235-D5CE-4FFB-9F96-2159A4DD95A3}" v="9" dt="2020-05-20T04:09:10.6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263" autoAdjust="0"/>
  </p:normalViewPr>
  <p:slideViewPr>
    <p:cSldViewPr snapToGrid="0">
      <p:cViewPr varScale="1">
        <p:scale>
          <a:sx n="96" d="100"/>
          <a:sy n="96" d="100"/>
        </p:scale>
        <p:origin x="138" y="-144"/>
      </p:cViewPr>
      <p:guideLst>
        <p:guide orient="horz" pos="2092"/>
        <p:guide pos="361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ゲスト ユーザー" providerId="Windows Live" clId="Web-{5A2D3235-D5CE-4FFB-9F96-2159A4DD95A3}"/>
    <pc:docChg chg="modSld">
      <pc:chgData name="ゲスト ユーザー" userId="" providerId="Windows Live" clId="Web-{5A2D3235-D5CE-4FFB-9F96-2159A4DD95A3}" dt="2020-05-20T04:09:10.011" v="4" actId="1076"/>
      <pc:docMkLst>
        <pc:docMk/>
      </pc:docMkLst>
      <pc:sldChg chg="modSp">
        <pc:chgData name="ゲスト ユーザー" userId="" providerId="Windows Live" clId="Web-{5A2D3235-D5CE-4FFB-9F96-2159A4DD95A3}" dt="2020-05-20T04:09:10.011" v="4" actId="1076"/>
        <pc:sldMkLst>
          <pc:docMk/>
          <pc:sldMk cId="3814364810" sldId="256"/>
        </pc:sldMkLst>
        <pc:spChg chg="mod">
          <ac:chgData name="ゲスト ユーザー" userId="" providerId="Windows Live" clId="Web-{5A2D3235-D5CE-4FFB-9F96-2159A4DD95A3}" dt="2020-05-20T04:08:24.824" v="3" actId="1076"/>
          <ac:spMkLst>
            <pc:docMk/>
            <pc:sldMk cId="3814364810" sldId="256"/>
            <ac:spMk id="2" creationId="{00000000-0000-0000-0000-000000000000}"/>
          </ac:spMkLst>
        </pc:spChg>
        <pc:spChg chg="mod">
          <ac:chgData name="ゲスト ユーザー" userId="" providerId="Windows Live" clId="Web-{5A2D3235-D5CE-4FFB-9F96-2159A4DD95A3}" dt="2020-05-20T04:09:10.011" v="4" actId="1076"/>
          <ac:spMkLst>
            <pc:docMk/>
            <pc:sldMk cId="3814364810" sldId="256"/>
            <ac:spMk id="3" creationId="{00000000-0000-0000-0000-000000000000}"/>
          </ac:spMkLst>
        </pc:spChg>
      </pc:sldChg>
    </pc:docChg>
  </pc:docChgLst>
  <pc:docChgLst>
    <pc:chgData name="ゲスト ユーザー" providerId="Windows Live" clId="Web-{9B2D40E7-5043-4AB5-982A-FBFC95D5EC2A}"/>
    <pc:docChg chg="modSld">
      <pc:chgData name="ゲスト ユーザー" userId="" providerId="Windows Live" clId="Web-{9B2D40E7-5043-4AB5-982A-FBFC95D5EC2A}" dt="2020-05-20T02:13:29.837" v="108"/>
      <pc:docMkLst>
        <pc:docMk/>
      </pc:docMkLst>
      <pc:sldChg chg="addSp delSp modSp">
        <pc:chgData name="ゲスト ユーザー" userId="" providerId="Windows Live" clId="Web-{9B2D40E7-5043-4AB5-982A-FBFC95D5EC2A}" dt="2020-05-20T02:13:29.837" v="108"/>
        <pc:sldMkLst>
          <pc:docMk/>
          <pc:sldMk cId="2444427031" sldId="271"/>
        </pc:sldMkLst>
        <pc:spChg chg="add mod">
          <ac:chgData name="ゲスト ユーザー" userId="" providerId="Windows Live" clId="Web-{9B2D40E7-5043-4AB5-982A-FBFC95D5EC2A}" dt="2020-05-20T02:12:41.400" v="81" actId="20577"/>
          <ac:spMkLst>
            <pc:docMk/>
            <pc:sldMk cId="2444427031" sldId="271"/>
            <ac:spMk id="5" creationId="{9945870F-0AC2-49B3-A945-AA95DC02AA1D}"/>
          </ac:spMkLst>
        </pc:spChg>
        <pc:spChg chg="add del mod">
          <ac:chgData name="ゲスト ユーザー" userId="" providerId="Windows Live" clId="Web-{9B2D40E7-5043-4AB5-982A-FBFC95D5EC2A}" dt="2020-05-20T02:13:29.837" v="108"/>
          <ac:spMkLst>
            <pc:docMk/>
            <pc:sldMk cId="2444427031" sldId="271"/>
            <ac:spMk id="7" creationId="{358F7DDA-0627-4640-A29E-E2BCB5418CC3}"/>
          </ac:spMkLst>
        </pc:spChg>
        <pc:picChg chg="add mod">
          <ac:chgData name="ゲスト ユーザー" userId="" providerId="Windows Live" clId="Web-{9B2D40E7-5043-4AB5-982A-FBFC95D5EC2A}" dt="2020-05-20T02:11:14.916" v="8" actId="1076"/>
          <ac:picMkLst>
            <pc:docMk/>
            <pc:sldMk cId="2444427031" sldId="271"/>
            <ac:picMk id="3" creationId="{AD84E52C-5176-4B6A-B256-479F434B6FE1}"/>
          </ac:picMkLst>
        </pc:picChg>
      </pc:sldChg>
    </pc:docChg>
  </pc:docChgLst>
  <pc:docChgLst>
    <pc:chgData name="ゲスト ユーザー" providerId="Windows Live" clId="Web-{C30FD75C-2EF2-4499-A5FE-FF2E7C97881D}"/>
    <pc:docChg chg="modSld sldOrd">
      <pc:chgData name="ゲスト ユーザー" userId="" providerId="Windows Live" clId="Web-{C30FD75C-2EF2-4499-A5FE-FF2E7C97881D}" dt="2020-05-20T03:48:02.603" v="466"/>
      <pc:docMkLst>
        <pc:docMk/>
      </pc:docMkLst>
      <pc:sldChg chg="addAnim modAnim modNotes">
        <pc:chgData name="ゲスト ユーザー" userId="" providerId="Windows Live" clId="Web-{C30FD75C-2EF2-4499-A5FE-FF2E7C97881D}" dt="2020-05-20T03:22:53.677" v="187"/>
        <pc:sldMkLst>
          <pc:docMk/>
          <pc:sldMk cId="3578578367" sldId="261"/>
        </pc:sldMkLst>
      </pc:sldChg>
      <pc:sldChg chg="modSp">
        <pc:chgData name="ゲスト ユーザー" userId="" providerId="Windows Live" clId="Web-{C30FD75C-2EF2-4499-A5FE-FF2E7C97881D}" dt="2020-05-20T02:51:23.567" v="100" actId="20577"/>
        <pc:sldMkLst>
          <pc:docMk/>
          <pc:sldMk cId="3636963969" sldId="262"/>
        </pc:sldMkLst>
        <pc:spChg chg="mod">
          <ac:chgData name="ゲスト ユーザー" userId="" providerId="Windows Live" clId="Web-{C30FD75C-2EF2-4499-A5FE-FF2E7C97881D}" dt="2020-05-20T02:51:23.567" v="100" actId="20577"/>
          <ac:spMkLst>
            <pc:docMk/>
            <pc:sldMk cId="3636963969" sldId="262"/>
            <ac:spMk id="2" creationId="{00000000-0000-0000-0000-000000000000}"/>
          </ac:spMkLst>
        </pc:spChg>
      </pc:sldChg>
      <pc:sldChg chg="addAnim modAnim">
        <pc:chgData name="ゲスト ユーザー" userId="" providerId="Windows Live" clId="Web-{C30FD75C-2EF2-4499-A5FE-FF2E7C97881D}" dt="2020-05-20T03:23:43.833" v="189"/>
        <pc:sldMkLst>
          <pc:docMk/>
          <pc:sldMk cId="1713637373" sldId="263"/>
        </pc:sldMkLst>
      </pc:sldChg>
      <pc:sldChg chg="modSp modNotes">
        <pc:chgData name="ゲスト ユーザー" userId="" providerId="Windows Live" clId="Web-{C30FD75C-2EF2-4499-A5FE-FF2E7C97881D}" dt="2020-05-20T03:46:08.948" v="449"/>
        <pc:sldMkLst>
          <pc:docMk/>
          <pc:sldMk cId="839495067" sldId="265"/>
        </pc:sldMkLst>
        <pc:spChg chg="mod">
          <ac:chgData name="ゲスト ユーザー" userId="" providerId="Windows Live" clId="Web-{C30FD75C-2EF2-4499-A5FE-FF2E7C97881D}" dt="2020-05-20T03:36:39.109" v="235" actId="1076"/>
          <ac:spMkLst>
            <pc:docMk/>
            <pc:sldMk cId="839495067" sldId="265"/>
            <ac:spMk id="6" creationId="{00000000-0000-0000-0000-000000000000}"/>
          </ac:spMkLst>
        </pc:spChg>
        <pc:spChg chg="mod">
          <ac:chgData name="ゲスト ユーザー" userId="" providerId="Windows Live" clId="Web-{C30FD75C-2EF2-4499-A5FE-FF2E7C97881D}" dt="2020-05-20T03:08:19.231" v="104" actId="1076"/>
          <ac:spMkLst>
            <pc:docMk/>
            <pc:sldMk cId="839495067" sldId="265"/>
            <ac:spMk id="7" creationId="{00000000-0000-0000-0000-000000000000}"/>
          </ac:spMkLst>
        </pc:spChg>
        <pc:spChg chg="mod">
          <ac:chgData name="ゲスト ユーザー" userId="" providerId="Windows Live" clId="Web-{C30FD75C-2EF2-4499-A5FE-FF2E7C97881D}" dt="2020-05-20T03:36:43.437" v="236" actId="1076"/>
          <ac:spMkLst>
            <pc:docMk/>
            <pc:sldMk cId="839495067" sldId="265"/>
            <ac:spMk id="14" creationId="{00000000-0000-0000-0000-000000000000}"/>
          </ac:spMkLst>
        </pc:spChg>
        <pc:spChg chg="mod">
          <ac:chgData name="ゲスト ユーザー" userId="" providerId="Windows Live" clId="Web-{C30FD75C-2EF2-4499-A5FE-FF2E7C97881D}" dt="2020-05-20T03:36:47.937" v="237" actId="1076"/>
          <ac:spMkLst>
            <pc:docMk/>
            <pc:sldMk cId="839495067" sldId="265"/>
            <ac:spMk id="20" creationId="{00000000-0000-0000-0000-000000000000}"/>
          </ac:spMkLst>
        </pc:spChg>
      </pc:sldChg>
      <pc:sldChg chg="modSp modNotes">
        <pc:chgData name="ゲスト ユーザー" userId="" providerId="Windows Live" clId="Web-{C30FD75C-2EF2-4499-A5FE-FF2E7C97881D}" dt="2020-05-20T03:48:02.603" v="466"/>
        <pc:sldMkLst>
          <pc:docMk/>
          <pc:sldMk cId="3971195257" sldId="266"/>
        </pc:sldMkLst>
        <pc:spChg chg="mod">
          <ac:chgData name="ゲスト ユーザー" userId="" providerId="Windows Live" clId="Web-{C30FD75C-2EF2-4499-A5FE-FF2E7C97881D}" dt="2020-05-20T03:16:48.024" v="167" actId="20577"/>
          <ac:spMkLst>
            <pc:docMk/>
            <pc:sldMk cId="3971195257" sldId="266"/>
            <ac:spMk id="2" creationId="{00000000-0000-0000-0000-000000000000}"/>
          </ac:spMkLst>
        </pc:spChg>
      </pc:sldChg>
      <pc:sldChg chg="addAnim modAnim">
        <pc:chgData name="ゲスト ユーザー" userId="" providerId="Windows Live" clId="Web-{C30FD75C-2EF2-4499-A5FE-FF2E7C97881D}" dt="2020-05-20T03:22:40.974" v="185"/>
        <pc:sldMkLst>
          <pc:docMk/>
          <pc:sldMk cId="3208823274" sldId="267"/>
        </pc:sldMkLst>
      </pc:sldChg>
      <pc:sldChg chg="modSp addAnim modAnim">
        <pc:chgData name="ゲスト ユーザー" userId="" providerId="Windows Live" clId="Web-{C30FD75C-2EF2-4499-A5FE-FF2E7C97881D}" dt="2020-05-20T03:27:07.316" v="211"/>
        <pc:sldMkLst>
          <pc:docMk/>
          <pc:sldMk cId="288511611" sldId="269"/>
        </pc:sldMkLst>
        <pc:spChg chg="mod">
          <ac:chgData name="ゲスト ユーザー" userId="" providerId="Windows Live" clId="Web-{C30FD75C-2EF2-4499-A5FE-FF2E7C97881D}" dt="2020-05-20T03:26:54.410" v="209" actId="1076"/>
          <ac:spMkLst>
            <pc:docMk/>
            <pc:sldMk cId="288511611" sldId="269"/>
            <ac:spMk id="6" creationId="{00000000-0000-0000-0000-000000000000}"/>
          </ac:spMkLst>
        </pc:spChg>
      </pc:sldChg>
      <pc:sldChg chg="ord">
        <pc:chgData name="ゲスト ユーザー" userId="" providerId="Windows Live" clId="Web-{C30FD75C-2EF2-4499-A5FE-FF2E7C97881D}" dt="2020-05-20T02:51:04.755" v="99"/>
        <pc:sldMkLst>
          <pc:docMk/>
          <pc:sldMk cId="1754620717" sldId="270"/>
        </pc:sldMkLst>
      </pc:sldChg>
      <pc:sldChg chg="addSp modSp addAnim modAnim modNotes">
        <pc:chgData name="ゲスト ユーザー" userId="" providerId="Windows Live" clId="Web-{C30FD75C-2EF2-4499-A5FE-FF2E7C97881D}" dt="2020-05-20T03:23:51.099" v="191"/>
        <pc:sldMkLst>
          <pc:docMk/>
          <pc:sldMk cId="2444427031" sldId="271"/>
        </pc:sldMkLst>
        <pc:spChg chg="add mod">
          <ac:chgData name="ゲスト ユーザー" userId="" providerId="Windows Live" clId="Web-{C30FD75C-2EF2-4499-A5FE-FF2E7C97881D}" dt="2020-05-20T02:29:29.734" v="89" actId="1076"/>
          <ac:spMkLst>
            <pc:docMk/>
            <pc:sldMk cId="2444427031" sldId="271"/>
            <ac:spMk id="4" creationId="{10D3478B-0C04-48DB-B047-25F028EAB469}"/>
          </ac:spMkLst>
        </pc:spChg>
        <pc:spChg chg="mod">
          <ac:chgData name="ゲスト ユーザー" userId="" providerId="Windows Live" clId="Web-{C30FD75C-2EF2-4499-A5FE-FF2E7C97881D}" dt="2020-05-20T02:27:41.063" v="2" actId="20577"/>
          <ac:spMkLst>
            <pc:docMk/>
            <pc:sldMk cId="2444427031" sldId="271"/>
            <ac:spMk id="5" creationId="{9945870F-0AC2-49B3-A945-AA95DC02AA1D}"/>
          </ac:spMkLst>
        </pc:spChg>
      </pc:sldChg>
    </pc:docChg>
  </pc:docChgLst>
  <pc:docChgLst>
    <pc:chgData name="ゲスト ユーザー" providerId="Windows Live" clId="Web-{79167960-F51E-4FAE-8C98-556251C7DB43}"/>
    <pc:docChg chg="addSld modSld">
      <pc:chgData name="ゲスト ユーザー" userId="" providerId="Windows Live" clId="Web-{79167960-F51E-4FAE-8C98-556251C7DB43}" dt="2020-05-20T02:06:39.115" v="55" actId="20577"/>
      <pc:docMkLst>
        <pc:docMk/>
      </pc:docMkLst>
      <pc:sldChg chg="modSp">
        <pc:chgData name="ゲスト ユーザー" userId="" providerId="Windows Live" clId="Web-{79167960-F51E-4FAE-8C98-556251C7DB43}" dt="2020-05-20T01:20:23.066" v="0" actId="1076"/>
        <pc:sldMkLst>
          <pc:docMk/>
          <pc:sldMk cId="3128674596" sldId="258"/>
        </pc:sldMkLst>
        <pc:spChg chg="mod">
          <ac:chgData name="ゲスト ユーザー" userId="" providerId="Windows Live" clId="Web-{79167960-F51E-4FAE-8C98-556251C7DB43}" dt="2020-05-20T01:20:23.066" v="0" actId="1076"/>
          <ac:spMkLst>
            <pc:docMk/>
            <pc:sldMk cId="3128674596" sldId="258"/>
            <ac:spMk id="4" creationId="{00000000-0000-0000-0000-000000000000}"/>
          </ac:spMkLst>
        </pc:spChg>
      </pc:sldChg>
      <pc:sldChg chg="modSp new">
        <pc:chgData name="ゲスト ユーザー" userId="" providerId="Windows Live" clId="Web-{79167960-F51E-4FAE-8C98-556251C7DB43}" dt="2020-05-20T02:06:39.115" v="54" actId="20577"/>
        <pc:sldMkLst>
          <pc:docMk/>
          <pc:sldMk cId="2444427031" sldId="271"/>
        </pc:sldMkLst>
        <pc:spChg chg="mod">
          <ac:chgData name="ゲスト ユーザー" userId="" providerId="Windows Live" clId="Web-{79167960-F51E-4FAE-8C98-556251C7DB43}" dt="2020-05-20T02:06:39.115" v="54" actId="20577"/>
          <ac:spMkLst>
            <pc:docMk/>
            <pc:sldMk cId="2444427031" sldId="271"/>
            <ac:spMk id="2" creationId="{B621A9AD-6564-4C5D-8065-0A49BDEAEF8B}"/>
          </ac:spMkLst>
        </pc:spChg>
      </pc:sldChg>
    </pc:docChg>
  </pc:docChgLst>
</pc:chgInfo>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1C00DB-241F-466A-88A0-4BB6F5E6AFA6}" type="datetimeFigureOut">
              <a:rPr kumimoji="1" lang="ja-JP" altLang="en-US" smtClean="0"/>
              <a:t>2020/5/20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1D51C-8297-4FC7-9699-1BE607D8C508}" type="slidenum">
              <a:rPr kumimoji="1" lang="ja-JP" altLang="en-US" smtClean="0"/>
              <a:t>‹#›</a:t>
            </a:fld>
            <a:endParaRPr kumimoji="1" lang="ja-JP" altLang="en-US"/>
          </a:p>
        </p:txBody>
      </p:sp>
    </p:spTree>
    <p:extLst>
      <p:ext uri="{BB962C8B-B14F-4D97-AF65-F5344CB8AC3E}">
        <p14:creationId xmlns:p14="http://schemas.microsoft.com/office/powerpoint/2010/main" val="23376679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ppget.com/c/original/295117/msa_int-3/"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ja-JP" sz="1200" kern="1200" dirty="0">
                <a:solidFill>
                  <a:schemeClr val="tx1"/>
                </a:solidFill>
                <a:effectLst/>
                <a:latin typeface="+mn-lt"/>
                <a:ea typeface="+mn-ea"/>
                <a:cs typeface="+mn-cs"/>
              </a:rPr>
              <a:t>1996年に第1作リリースされた2Dアクションゲームである。特殊工作隊員であるプレイヤーが、反乱軍やテロリストの軍事基地、または得体のしれない場所に潜入し、味方捕虜の解放や敵軍の殲滅、秘密兵器（ボス）の破壊などを行う</a:t>
            </a:r>
            <a:r>
              <a:rPr kumimoji="1" lang="x-none" altLang="ja-JP" sz="1200" kern="1200" dirty="0">
                <a:solidFill>
                  <a:schemeClr val="tx1"/>
                </a:solidFill>
                <a:effectLst/>
                <a:latin typeface="+mn-lt"/>
                <a:ea typeface="+mn-ea"/>
                <a:cs typeface="+mn-cs"/>
              </a:rPr>
              <a:t> &lt;wiki&gt;</a:t>
            </a:r>
            <a:endParaRPr kumimoji="1" lang="ja-JP"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 </a:t>
            </a:r>
          </a:p>
          <a:p>
            <a:r>
              <a:rPr kumimoji="1" lang="ja-JP" altLang="en-US" sz="1200" b="0" i="0" kern="1200" dirty="0">
                <a:solidFill>
                  <a:schemeClr val="tx1"/>
                </a:solidFill>
                <a:effectLst/>
                <a:latin typeface="+mn-lt"/>
                <a:ea typeface="+mn-ea"/>
                <a:cs typeface="+mn-cs"/>
              </a:rPr>
              <a:t>制作当時での日本はアーケードでの</a:t>
            </a:r>
            <a:r>
              <a:rPr kumimoji="1" lang="en-US" altLang="ja-JP" sz="1200" b="0" i="0" kern="1200" dirty="0">
                <a:solidFill>
                  <a:schemeClr val="tx1"/>
                </a:solidFill>
                <a:effectLst/>
                <a:latin typeface="+mn-lt"/>
                <a:ea typeface="+mn-ea"/>
                <a:cs typeface="+mn-cs"/>
              </a:rPr>
              <a:t>2D</a:t>
            </a:r>
            <a:r>
              <a:rPr kumimoji="1" lang="ja-JP" altLang="en-US" sz="1200" b="0" i="0" kern="1200" dirty="0">
                <a:solidFill>
                  <a:schemeClr val="tx1"/>
                </a:solidFill>
                <a:effectLst/>
                <a:latin typeface="+mn-lt"/>
                <a:ea typeface="+mn-ea"/>
                <a:cs typeface="+mn-cs"/>
              </a:rPr>
              <a:t>横スクロールアクション主体のゲームが少なくなっており、それを危惧したのと同時に、少数化したのを逆に狙って制作</a:t>
            </a:r>
            <a:endParaRPr kumimoji="1" lang="en-US"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移植版は</a:t>
            </a:r>
            <a:r>
              <a:rPr kumimoji="1" lang="en-US" altLang="ja-JP" sz="1200" kern="1200" dirty="0">
                <a:solidFill>
                  <a:schemeClr val="tx1"/>
                </a:solidFill>
                <a:effectLst/>
                <a:latin typeface="+mn-lt"/>
                <a:ea typeface="+mn-ea"/>
                <a:cs typeface="+mn-cs"/>
              </a:rPr>
              <a:t>PS2,3,4</a:t>
            </a:r>
            <a:r>
              <a:rPr kumimoji="1" lang="ja-JP" altLang="en-US" sz="1200" kern="1200" dirty="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Vita</a:t>
            </a:r>
            <a:r>
              <a:rPr kumimoji="1" lang="ja-JP" altLang="en-US" sz="1200" kern="1200" dirty="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Xbox</a:t>
            </a:r>
            <a:r>
              <a:rPr kumimoji="1" lang="ja-JP" altLang="en-US" sz="1200" kern="1200" dirty="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Switch</a:t>
            </a:r>
            <a:r>
              <a:rPr kumimoji="1" lang="ja-JP" altLang="en-US" sz="1200" kern="1200" dirty="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Steam</a:t>
            </a:r>
            <a:r>
              <a:rPr kumimoji="1" lang="ja-JP" altLang="en-US" sz="1200" kern="1200" dirty="0">
                <a:solidFill>
                  <a:schemeClr val="tx1"/>
                </a:solidFill>
                <a:effectLst/>
                <a:latin typeface="+mn-lt"/>
                <a:ea typeface="+mn-ea"/>
                <a:cs typeface="+mn-cs"/>
              </a:rPr>
              <a:t>　スマホ　等の様々なプラットフォームに移植されていく</a:t>
            </a:r>
            <a:endParaRPr kumimoji="1" lang="en-US"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endParaRPr kumimoji="1" lang="ja-JP" altLang="en-US" dirty="0"/>
          </a:p>
        </p:txBody>
      </p:sp>
      <p:sp>
        <p:nvSpPr>
          <p:cNvPr id="4" name="スライド番号プレースホルダー 3"/>
          <p:cNvSpPr>
            <a:spLocks noGrp="1"/>
          </p:cNvSpPr>
          <p:nvPr>
            <p:ph type="sldNum" sz="quarter" idx="10"/>
          </p:nvPr>
        </p:nvSpPr>
        <p:spPr/>
        <p:txBody>
          <a:bodyPr/>
          <a:lstStyle/>
          <a:p>
            <a:fld id="{E3C1D51C-8297-4FC7-9699-1BE607D8C508}" type="slidenum">
              <a:rPr kumimoji="1" lang="ja-JP" altLang="en-US" smtClean="0"/>
              <a:t>2</a:t>
            </a:fld>
            <a:endParaRPr kumimoji="1" lang="ja-JP" altLang="en-US"/>
          </a:p>
        </p:txBody>
      </p:sp>
    </p:spTree>
    <p:extLst>
      <p:ext uri="{BB962C8B-B14F-4D97-AF65-F5344CB8AC3E}">
        <p14:creationId xmlns:p14="http://schemas.microsoft.com/office/powerpoint/2010/main" val="33980119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a:t>Steam</a:t>
            </a:r>
            <a:r>
              <a:rPr kumimoji="1" lang="ja-JP" altLang="en-US" err="1"/>
              <a:t>での</a:t>
            </a:r>
            <a:r>
              <a:rPr kumimoji="1" lang="ja-JP" altLang="en-US"/>
              <a:t>ユーザーの年齢層のグラフ</a:t>
            </a:r>
            <a:endParaRPr kumimoji="1" lang="en-US" altLang="ja-JP"/>
          </a:p>
          <a:p>
            <a:r>
              <a:rPr kumimoji="1" lang="ja-JP" altLang="en-US"/>
              <a:t>当時小中学生だった子供が今は</a:t>
            </a:r>
            <a:r>
              <a:rPr kumimoji="1" lang="en-US" altLang="ja-JP"/>
              <a:t>30</a:t>
            </a:r>
            <a:r>
              <a:rPr kumimoji="1" lang="ja-JP" altLang="en-US"/>
              <a:t>前後</a:t>
            </a:r>
            <a:endParaRPr kumimoji="1" lang="en-US" altLang="ja-JP"/>
          </a:p>
          <a:p>
            <a:r>
              <a:rPr kumimoji="1" lang="ja-JP" altLang="en-US"/>
              <a:t>そのあたりの人間をターゲットにする</a:t>
            </a:r>
            <a:endParaRPr kumimoji="1" lang="en-US" altLang="ja-JP"/>
          </a:p>
          <a:p>
            <a:endParaRPr kumimoji="1" lang="ja-JP" altLang="en-US"/>
          </a:p>
        </p:txBody>
      </p:sp>
      <p:sp>
        <p:nvSpPr>
          <p:cNvPr id="4" name="スライド番号プレースホルダー 3"/>
          <p:cNvSpPr>
            <a:spLocks noGrp="1"/>
          </p:cNvSpPr>
          <p:nvPr>
            <p:ph type="sldNum" sz="quarter" idx="10"/>
          </p:nvPr>
        </p:nvSpPr>
        <p:spPr/>
        <p:txBody>
          <a:bodyPr/>
          <a:lstStyle/>
          <a:p>
            <a:fld id="{E3C1D51C-8297-4FC7-9699-1BE607D8C508}" type="slidenum">
              <a:rPr kumimoji="1" lang="ja-JP" altLang="en-US" smtClean="0"/>
              <a:t>11</a:t>
            </a:fld>
            <a:endParaRPr kumimoji="1" lang="ja-JP" altLang="en-US"/>
          </a:p>
        </p:txBody>
      </p:sp>
    </p:spTree>
    <p:extLst>
      <p:ext uri="{BB962C8B-B14F-4D97-AF65-F5344CB8AC3E}">
        <p14:creationId xmlns:p14="http://schemas.microsoft.com/office/powerpoint/2010/main" val="4119018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マジカルドロップ</a:t>
            </a:r>
            <a:r>
              <a:rPr kumimoji="1" lang="en-US" altLang="ja-JP"/>
              <a:t>2</a:t>
            </a:r>
          </a:p>
          <a:p>
            <a:r>
              <a:rPr kumimoji="1" lang="ja-JP" altLang="en-US"/>
              <a:t>バーチャファイター３</a:t>
            </a:r>
            <a:endParaRPr kumimoji="1" lang="en-US" altLang="ja-JP"/>
          </a:p>
          <a:p>
            <a:r>
              <a:rPr kumimoji="1" lang="ja-JP" altLang="en-US"/>
              <a:t>ストリートファイター</a:t>
            </a:r>
            <a:r>
              <a:rPr kumimoji="1" lang="en-US" altLang="ja-JP"/>
              <a:t>ZERO</a:t>
            </a:r>
            <a:r>
              <a:rPr kumimoji="1" lang="ja-JP" altLang="en-US"/>
              <a:t>２</a:t>
            </a:r>
            <a:endParaRPr kumimoji="1" lang="en-US" altLang="ja-JP"/>
          </a:p>
          <a:p>
            <a:r>
              <a:rPr kumimoji="1" lang="ja-JP" altLang="en-US"/>
              <a:t>サラマンダ２</a:t>
            </a:r>
            <a:endParaRPr kumimoji="1" lang="en-US" altLang="ja-JP"/>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err="1"/>
              <a:t>ぷよぷよ</a:t>
            </a:r>
            <a:r>
              <a:rPr kumimoji="1" lang="en-US" altLang="ja-JP"/>
              <a:t>SUN</a:t>
            </a:r>
          </a:p>
          <a:p>
            <a:r>
              <a:rPr kumimoji="1" lang="ja-JP" altLang="en-US"/>
              <a:t>他に</a:t>
            </a:r>
            <a:endParaRPr kumimoji="1" lang="en-US" altLang="ja-JP"/>
          </a:p>
          <a:p>
            <a:r>
              <a:rPr kumimoji="1" lang="ja-JP" altLang="en-US"/>
              <a:t>ストリートファイター</a:t>
            </a:r>
            <a:r>
              <a:rPr kumimoji="1" lang="en-US" altLang="ja-JP"/>
              <a:t>EX</a:t>
            </a:r>
          </a:p>
          <a:p>
            <a:r>
              <a:rPr kumimoji="1" lang="ja-JP" altLang="en-US"/>
              <a:t>セクシーパロディウス</a:t>
            </a:r>
            <a:endParaRPr kumimoji="1" lang="en-US" altLang="ja-JP"/>
          </a:p>
          <a:p>
            <a:r>
              <a:rPr kumimoji="1" lang="ja-JP" altLang="en-US"/>
              <a:t>パズルボブル</a:t>
            </a:r>
            <a:r>
              <a:rPr kumimoji="1" lang="en-US" altLang="ja-JP"/>
              <a:t>3</a:t>
            </a:r>
          </a:p>
          <a:p>
            <a:r>
              <a:rPr kumimoji="1" lang="ja-JP" altLang="en-US"/>
              <a:t>等ある</a:t>
            </a:r>
            <a:endParaRPr kumimoji="1" lang="en-US" altLang="ja-JP"/>
          </a:p>
        </p:txBody>
      </p:sp>
      <p:sp>
        <p:nvSpPr>
          <p:cNvPr id="4" name="スライド番号プレースホルダー 3"/>
          <p:cNvSpPr>
            <a:spLocks noGrp="1"/>
          </p:cNvSpPr>
          <p:nvPr>
            <p:ph type="sldNum" sz="quarter" idx="10"/>
          </p:nvPr>
        </p:nvSpPr>
        <p:spPr/>
        <p:txBody>
          <a:bodyPr/>
          <a:lstStyle/>
          <a:p>
            <a:fld id="{E3C1D51C-8297-4FC7-9699-1BE607D8C508}" type="slidenum">
              <a:rPr kumimoji="1" lang="ja-JP" altLang="en-US" smtClean="0"/>
              <a:t>3</a:t>
            </a:fld>
            <a:endParaRPr kumimoji="1" lang="ja-JP" altLang="en-US"/>
          </a:p>
        </p:txBody>
      </p:sp>
    </p:spTree>
    <p:extLst>
      <p:ext uri="{BB962C8B-B14F-4D97-AF65-F5344CB8AC3E}">
        <p14:creationId xmlns:p14="http://schemas.microsoft.com/office/powerpoint/2010/main" val="2057387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1996</a:t>
            </a:r>
            <a:r>
              <a:rPr kumimoji="1" lang="ja-JP" altLang="en-US" dirty="0"/>
              <a:t>年ではないが横スクアクションのゲーム　シリーズ化されているもの</a:t>
            </a:r>
            <a:endParaRPr kumimoji="1" lang="en-US" altLang="ja-JP" dirty="0"/>
          </a:p>
          <a:p>
            <a:r>
              <a:rPr kumimoji="1" lang="ja-JP" altLang="en-US" dirty="0"/>
              <a:t>ロックマン７ </a:t>
            </a:r>
            <a:r>
              <a:rPr kumimoji="1" lang="en-US" altLang="ja-JP" dirty="0"/>
              <a:t>1995</a:t>
            </a:r>
            <a:r>
              <a:rPr kumimoji="1" lang="ja-JP" altLang="en-US" dirty="0"/>
              <a:t>年　スーファミ　</a:t>
            </a:r>
            <a:r>
              <a:rPr kumimoji="1" lang="en-US" altLang="ja-JP" dirty="0"/>
              <a:t>7</a:t>
            </a:r>
            <a:r>
              <a:rPr kumimoji="1" lang="ja-JP" altLang="en-US" dirty="0"/>
              <a:t>作目</a:t>
            </a:r>
            <a:endParaRPr kumimoji="1" lang="en-US" altLang="ja-JP" dirty="0"/>
          </a:p>
          <a:p>
            <a:r>
              <a:rPr kumimoji="1" lang="ja-JP" altLang="en-US" dirty="0"/>
              <a:t>魂斗羅スピリッツ</a:t>
            </a:r>
            <a:r>
              <a:rPr kumimoji="1" lang="en-US" altLang="ja-JP" dirty="0"/>
              <a:t>	1992</a:t>
            </a:r>
            <a:r>
              <a:rPr kumimoji="1" lang="ja-JP" altLang="en-US" dirty="0"/>
              <a:t>年　スーファミ　３作目</a:t>
            </a:r>
            <a:endParaRPr kumimoji="1" lang="en-US" altLang="ja-JP" dirty="0"/>
          </a:p>
          <a:p>
            <a:r>
              <a:rPr kumimoji="1" lang="ja-JP" altLang="en-US" dirty="0"/>
              <a:t>悪魔城ドラキュラ</a:t>
            </a:r>
            <a:r>
              <a:rPr kumimoji="1" lang="en-US" altLang="ja-JP" dirty="0"/>
              <a:t>X</a:t>
            </a:r>
            <a:r>
              <a:rPr kumimoji="1" lang="ja-JP" altLang="en-US" dirty="0"/>
              <a:t>　血の輪廻 </a:t>
            </a:r>
            <a:r>
              <a:rPr kumimoji="1" lang="en-US" altLang="ja-JP" dirty="0"/>
              <a:t>1993</a:t>
            </a:r>
            <a:r>
              <a:rPr kumimoji="1" lang="ja-JP" altLang="en-US" dirty="0"/>
              <a:t>年　</a:t>
            </a:r>
            <a:r>
              <a:rPr kumimoji="1" lang="en-US" altLang="ja-JP" dirty="0"/>
              <a:t>PC</a:t>
            </a:r>
            <a:r>
              <a:rPr kumimoji="1" lang="ja-JP" altLang="en-US" dirty="0"/>
              <a:t>エンジン　１０作目</a:t>
            </a:r>
            <a:endParaRPr kumimoji="1" lang="en-US" altLang="ja-JP" dirty="0"/>
          </a:p>
          <a:p>
            <a:r>
              <a:rPr kumimoji="1" lang="ja-JP" altLang="en-US" dirty="0"/>
              <a:t>スーパーメトロイド　</a:t>
            </a:r>
            <a:r>
              <a:rPr kumimoji="1" lang="en-US" altLang="ja-JP" dirty="0"/>
              <a:t>1994</a:t>
            </a:r>
            <a:r>
              <a:rPr kumimoji="1" lang="ja-JP" altLang="en-US" dirty="0"/>
              <a:t>年　スーファミ　３作目</a:t>
            </a:r>
            <a:endParaRPr kumimoji="1" lang="en-US" altLang="ja-JP" dirty="0"/>
          </a:p>
          <a:p>
            <a:r>
              <a:rPr kumimoji="1" lang="ja-JP" altLang="en-US" dirty="0">
                <a:ea typeface="游ゴシック"/>
              </a:rPr>
              <a:t>ちなみにロックマン以外は</a:t>
            </a:r>
            <a:r>
              <a:rPr kumimoji="1" lang="en-US" altLang="ja-JP" dirty="0">
                <a:ea typeface="游ゴシック"/>
              </a:rPr>
              <a:t>mini</a:t>
            </a:r>
            <a:r>
              <a:rPr kumimoji="1" lang="ja-JP" altLang="en-US" dirty="0" err="1">
                <a:ea typeface="游ゴシック"/>
              </a:rPr>
              <a:t>に収</a:t>
            </a:r>
            <a:r>
              <a:rPr kumimoji="1" lang="ja-JP" altLang="en-US" dirty="0">
                <a:ea typeface="游ゴシック"/>
              </a:rPr>
              <a:t>録されてる</a:t>
            </a:r>
            <a:endParaRPr kumimoji="1" lang="en-US" altLang="ja-JP" dirty="0">
              <a:ea typeface="游ゴシック"/>
            </a:endParaRPr>
          </a:p>
          <a:p>
            <a:r>
              <a:rPr kumimoji="1" lang="ja-JP" altLang="en-US" dirty="0"/>
              <a:t>横スクロールゲームが確立されている中でも有名になれたメタルスラッグの特徴とは・・？（次ページ</a:t>
            </a:r>
          </a:p>
          <a:p>
            <a:r>
              <a:rPr lang="ja-JP" altLang="en-US" dirty="0">
                <a:ea typeface="游ゴシック"/>
              </a:rPr>
              <a:t>横スクロールアクションはこれだというものがかくりつされたなか</a:t>
            </a:r>
          </a:p>
          <a:p>
            <a:r>
              <a:rPr lang="ja-JP" altLang="en-US" dirty="0" err="1">
                <a:ea typeface="游ゴシック"/>
              </a:rPr>
              <a:t>なのに</a:t>
            </a:r>
            <a:r>
              <a:rPr lang="ja-JP" altLang="en-US" dirty="0">
                <a:ea typeface="游ゴシック"/>
              </a:rPr>
              <a:t>売れてシリーズ化もされた</a:t>
            </a:r>
          </a:p>
          <a:p>
            <a:r>
              <a:rPr lang="ja-JP" altLang="en-US" dirty="0">
                <a:ea typeface="游ゴシック"/>
              </a:rPr>
              <a:t>メタすら</a:t>
            </a:r>
            <a:r>
              <a:rPr lang="ja-JP" altLang="en-US" dirty="0" err="1">
                <a:ea typeface="游ゴシック"/>
              </a:rPr>
              <a:t>は</a:t>
            </a:r>
            <a:r>
              <a:rPr lang="ja-JP" altLang="en-US" dirty="0">
                <a:ea typeface="游ゴシック"/>
              </a:rPr>
              <a:t>何が魅力で何がうけ入れられたのか</a:t>
            </a:r>
          </a:p>
        </p:txBody>
      </p:sp>
      <p:sp>
        <p:nvSpPr>
          <p:cNvPr id="4" name="スライド番号プレースホルダー 3"/>
          <p:cNvSpPr>
            <a:spLocks noGrp="1"/>
          </p:cNvSpPr>
          <p:nvPr>
            <p:ph type="sldNum" sz="quarter" idx="10"/>
          </p:nvPr>
        </p:nvSpPr>
        <p:spPr/>
        <p:txBody>
          <a:bodyPr/>
          <a:lstStyle/>
          <a:p>
            <a:fld id="{E3C1D51C-8297-4FC7-9699-1BE607D8C508}" type="slidenum">
              <a:rPr kumimoji="1" lang="ja-JP" altLang="en-US" smtClean="0"/>
              <a:t>4</a:t>
            </a:fld>
            <a:endParaRPr kumimoji="1" lang="ja-JP" altLang="en-US"/>
          </a:p>
        </p:txBody>
      </p:sp>
    </p:spTree>
    <p:extLst>
      <p:ext uri="{BB962C8B-B14F-4D97-AF65-F5344CB8AC3E}">
        <p14:creationId xmlns:p14="http://schemas.microsoft.com/office/powerpoint/2010/main" val="887187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アーケードではパズルゲーム、格闘ゲームが流行っている</a:t>
            </a:r>
            <a:endParaRPr kumimoji="1" lang="en-US" altLang="ja-JP"/>
          </a:p>
          <a:p>
            <a:r>
              <a:rPr kumimoji="1" lang="ja-JP" altLang="en-US"/>
              <a:t>なおかつ同ジャンルではシリーズ化されているタイトルが複数あって確立されていた</a:t>
            </a:r>
            <a:endParaRPr kumimoji="1" lang="en-US" altLang="ja-JP"/>
          </a:p>
          <a:p>
            <a:r>
              <a:rPr kumimoji="1" lang="ja-JP" altLang="en-US"/>
              <a:t>そんな中メタルスラッグが受け入れられた理由とは</a:t>
            </a:r>
            <a:endParaRPr kumimoji="1" lang="en-US" altLang="ja-JP"/>
          </a:p>
          <a:p>
            <a:r>
              <a:rPr kumimoji="1" lang="ja-JP" altLang="en-US"/>
              <a:t>次の取り上げた理由に繋げる</a:t>
            </a:r>
            <a:endParaRPr kumimoji="1" lang="en-US" altLang="ja-JP"/>
          </a:p>
          <a:p>
            <a:endParaRPr kumimoji="1" lang="en-US" altLang="ja-JP"/>
          </a:p>
          <a:p>
            <a:r>
              <a:rPr lang="ja-JP" altLang="en-US">
                <a:ea typeface="游ゴシック"/>
              </a:rPr>
              <a:t>デモムービー見るだけで</a:t>
            </a:r>
          </a:p>
          <a:p>
            <a:endParaRPr lang="ja-JP" altLang="en-US">
              <a:ea typeface="游ゴシック"/>
            </a:endParaRPr>
          </a:p>
          <a:p>
            <a:r>
              <a:rPr lang="ja-JP" altLang="en-US">
                <a:ea typeface="游ゴシック"/>
              </a:rPr>
              <a:t>ラクダに銃を撃たせて戦う　</a:t>
            </a:r>
          </a:p>
          <a:p>
            <a:r>
              <a:rPr lang="ja-JP" altLang="en-US">
                <a:ea typeface="游ゴシック"/>
              </a:rPr>
              <a:t>主人公が道に落ちている食べ物を食べるとメタボになり攻撃力が上がる</a:t>
            </a:r>
            <a:endParaRPr lang="ja-JP" altLang="en-US">
              <a:ea typeface="游ゴシック" panose="020B0400000000000000" pitchFamily="34" charset="-128"/>
            </a:endParaRPr>
          </a:p>
          <a:p>
            <a:r>
              <a:rPr lang="ja-JP" altLang="en-US">
                <a:ea typeface="游ゴシック"/>
              </a:rPr>
              <a:t>ユニークかつ斬新な発想</a:t>
            </a:r>
          </a:p>
          <a:p>
            <a:endParaRPr lang="ja-JP" altLang="en-US">
              <a:ea typeface="游ゴシック"/>
            </a:endParaRPr>
          </a:p>
          <a:p>
            <a:r>
              <a:rPr lang="ja-JP" altLang="en-US">
                <a:ea typeface="游ゴシック"/>
              </a:rPr>
              <a:t>敵を倒すときや建物を壊して進む演出がとにかく派手で目がひかれます</a:t>
            </a:r>
          </a:p>
          <a:p>
            <a:endParaRPr lang="ja-JP" altLang="en-US">
              <a:ea typeface="游ゴシック"/>
            </a:endParaRPr>
          </a:p>
          <a:p>
            <a:r>
              <a:rPr lang="ja-JP" altLang="en-US">
                <a:ea typeface="游ゴシック"/>
              </a:rPr>
              <a:t>敵のリアクションが海外のアニメを見ているかのようなリアクション</a:t>
            </a:r>
          </a:p>
        </p:txBody>
      </p:sp>
      <p:sp>
        <p:nvSpPr>
          <p:cNvPr id="4" name="スライド番号プレースホルダー 3"/>
          <p:cNvSpPr>
            <a:spLocks noGrp="1"/>
          </p:cNvSpPr>
          <p:nvPr>
            <p:ph type="sldNum" sz="quarter" idx="10"/>
          </p:nvPr>
        </p:nvSpPr>
        <p:spPr/>
        <p:txBody>
          <a:bodyPr/>
          <a:lstStyle/>
          <a:p>
            <a:fld id="{E3C1D51C-8297-4FC7-9699-1BE607D8C508}" type="slidenum">
              <a:rPr kumimoji="1" lang="ja-JP" altLang="en-US" smtClean="0"/>
              <a:t>5</a:t>
            </a:fld>
            <a:endParaRPr kumimoji="1" lang="ja-JP" altLang="en-US"/>
          </a:p>
        </p:txBody>
      </p:sp>
    </p:spTree>
    <p:extLst>
      <p:ext uri="{BB962C8B-B14F-4D97-AF65-F5344CB8AC3E}">
        <p14:creationId xmlns:p14="http://schemas.microsoft.com/office/powerpoint/2010/main" val="3560789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多彩な武器</a:t>
            </a:r>
            <a:endParaRPr kumimoji="1" lang="en-US" altLang="ja-JP" dirty="0"/>
          </a:p>
          <a:p>
            <a:r>
              <a:rPr kumimoji="1" lang="ja-JP" altLang="en-US" dirty="0"/>
              <a:t>色々な乗り物</a:t>
            </a:r>
            <a:endParaRPr kumimoji="1" lang="en-US" altLang="ja-JP" dirty="0"/>
          </a:p>
          <a:p>
            <a:r>
              <a:rPr kumimoji="1" lang="ja-JP" altLang="en-US" dirty="0"/>
              <a:t>猿とかゾンビに変身</a:t>
            </a:r>
            <a:endParaRPr kumimoji="1" lang="en-US" altLang="ja-JP" dirty="0"/>
          </a:p>
          <a:p>
            <a:r>
              <a:rPr lang="ja-JP" altLang="en-US" dirty="0">
                <a:ea typeface="游ゴシック"/>
              </a:rPr>
              <a:t>派手で見ごたえのある爆発エフェクト</a:t>
            </a:r>
            <a:endParaRPr lang="en-US" altLang="ja-JP" dirty="0">
              <a:ea typeface="游ゴシック"/>
            </a:endParaRPr>
          </a:p>
          <a:p>
            <a:r>
              <a:rPr lang="ja-JP" altLang="en-US" dirty="0">
                <a:ea typeface="游ゴシック"/>
              </a:rPr>
              <a:t>ステージごとにいる壮大な巨大ボス</a:t>
            </a:r>
            <a:endParaRPr lang="en-US" altLang="ja-JP" dirty="0">
              <a:ea typeface="游ゴシック"/>
            </a:endParaRPr>
          </a:p>
          <a:p>
            <a:r>
              <a:rPr kumimoji="1" lang="ja-JP" altLang="en-US" dirty="0"/>
              <a:t>やりこみ要素のスコアアタック</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E3C1D51C-8297-4FC7-9699-1BE607D8C508}" type="slidenum">
              <a:rPr kumimoji="1" lang="ja-JP" altLang="en-US" smtClean="0"/>
              <a:t>6</a:t>
            </a:fld>
            <a:endParaRPr kumimoji="1" lang="ja-JP" altLang="en-US"/>
          </a:p>
        </p:txBody>
      </p:sp>
    </p:spTree>
    <p:extLst>
      <p:ext uri="{BB962C8B-B14F-4D97-AF65-F5344CB8AC3E}">
        <p14:creationId xmlns:p14="http://schemas.microsoft.com/office/powerpoint/2010/main" val="2415259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latin typeface="Calibri"/>
                <a:ea typeface="游ゴシック"/>
                <a:cs typeface="Calibri"/>
              </a:rPr>
              <a:t>単純に好奇心と面白そうだと感じたから取り上げた</a:t>
            </a:r>
          </a:p>
          <a:p>
            <a:r>
              <a:rPr lang="ja-JP" altLang="en-US" dirty="0">
                <a:latin typeface="Calibri"/>
                <a:ea typeface="游ゴシック"/>
                <a:cs typeface="Calibri"/>
              </a:rPr>
              <a:t>好奇心を刺激された部分は横スクロールで超絶派手なアクションシューティングは意外と少ない（プレイヤーを見失いやすいため）</a:t>
            </a:r>
          </a:p>
          <a:p>
            <a:r>
              <a:rPr lang="ja-JP" altLang="en-US" dirty="0">
                <a:latin typeface="Calibri"/>
                <a:ea typeface="游ゴシック"/>
                <a:cs typeface="Calibri"/>
              </a:rPr>
              <a:t>面白そうだと感じた部分は、問答無用でトリガーハッピーしていれば大概の雑魚敵は瞬殺できる無双感</a:t>
            </a:r>
            <a:endParaRPr lang="en-US" altLang="ja-JP" dirty="0">
              <a:latin typeface="Calibri"/>
              <a:ea typeface="游ゴシック"/>
              <a:cs typeface="Calibri"/>
            </a:endParaRPr>
          </a:p>
          <a:p>
            <a:endParaRPr lang="en-US" altLang="ja-JP" dirty="0">
              <a:latin typeface="Calibri"/>
              <a:ea typeface="游ゴシック"/>
              <a:cs typeface="Calibri"/>
            </a:endParaRPr>
          </a:p>
          <a:p>
            <a:r>
              <a:rPr lang="ja-JP" altLang="en-US" dirty="0">
                <a:latin typeface="Calibri"/>
                <a:ea typeface="游ゴシック"/>
                <a:cs typeface="Calibri"/>
              </a:rPr>
              <a:t>デモムービーの中でプレイヤーが猿になったりゾンビになったり</a:t>
            </a:r>
            <a:r>
              <a:rPr lang="ja-JP" altLang="en-US" dirty="0" err="1">
                <a:latin typeface="Calibri"/>
                <a:ea typeface="游ゴシック"/>
                <a:cs typeface="Calibri"/>
              </a:rPr>
              <a:t>してるの</a:t>
            </a:r>
            <a:r>
              <a:rPr lang="ja-JP" altLang="en-US" dirty="0">
                <a:latin typeface="Calibri"/>
                <a:ea typeface="游ゴシック"/>
                <a:cs typeface="Calibri"/>
              </a:rPr>
              <a:t>見るだけで面白かった</a:t>
            </a:r>
            <a:endParaRPr lang="en-US" altLang="ja-JP" dirty="0">
              <a:latin typeface="Calibri"/>
              <a:ea typeface="游ゴシック"/>
              <a:cs typeface="Calibri"/>
            </a:endParaRPr>
          </a:p>
          <a:p>
            <a:endParaRPr lang="ja-JP" altLang="en-US" dirty="0">
              <a:latin typeface="Calibri"/>
              <a:ea typeface="游ゴシック"/>
              <a:cs typeface="Calibri"/>
            </a:endParaRPr>
          </a:p>
        </p:txBody>
      </p:sp>
      <p:sp>
        <p:nvSpPr>
          <p:cNvPr id="4" name="スライド番号プレースホルダー 3"/>
          <p:cNvSpPr>
            <a:spLocks noGrp="1"/>
          </p:cNvSpPr>
          <p:nvPr>
            <p:ph type="sldNum" sz="quarter" idx="10"/>
          </p:nvPr>
        </p:nvSpPr>
        <p:spPr/>
        <p:txBody>
          <a:bodyPr/>
          <a:lstStyle/>
          <a:p>
            <a:fld id="{E3C1D51C-8297-4FC7-9699-1BE607D8C508}" type="slidenum">
              <a:rPr kumimoji="1" lang="ja-JP" altLang="en-US" smtClean="0"/>
              <a:t>7</a:t>
            </a:fld>
            <a:endParaRPr kumimoji="1" lang="ja-JP" altLang="en-US"/>
          </a:p>
        </p:txBody>
      </p:sp>
    </p:spTree>
    <p:extLst>
      <p:ext uri="{BB962C8B-B14F-4D97-AF65-F5344CB8AC3E}">
        <p14:creationId xmlns:p14="http://schemas.microsoft.com/office/powerpoint/2010/main" val="12475214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最新作はスマホアプリになっている</a:t>
            </a:r>
            <a:endParaRPr kumimoji="1" lang="en-US" altLang="ja-JP"/>
          </a:p>
          <a:p>
            <a:r>
              <a:rPr kumimoji="1" lang="ja-JP" altLang="en-US"/>
              <a:t>ジャンルはタワーディフェンス</a:t>
            </a:r>
            <a:endParaRPr kumimoji="1" lang="en-US" altLang="ja-JP"/>
          </a:p>
          <a:p>
            <a:r>
              <a:rPr kumimoji="1" lang="ja-JP" altLang="en-US"/>
              <a:t>全世界</a:t>
            </a:r>
            <a:r>
              <a:rPr kumimoji="1" lang="en-US" altLang="ja-JP"/>
              <a:t>3500</a:t>
            </a:r>
            <a:r>
              <a:rPr kumimoji="1" lang="ja-JP" altLang="en-US"/>
              <a:t>万</a:t>
            </a:r>
            <a:r>
              <a:rPr kumimoji="1" lang="en-US" altLang="ja-JP"/>
              <a:t>DL</a:t>
            </a:r>
            <a:r>
              <a:rPr kumimoji="1" lang="ja-JP" altLang="en-US"/>
              <a:t>されているらしい</a:t>
            </a:r>
            <a:r>
              <a:rPr lang="en-US" altLang="ja-JP"/>
              <a:t> (2017</a:t>
            </a:r>
            <a:r>
              <a:rPr lang="ja-JP" altLang="en-US"/>
              <a:t>年）ソース：</a:t>
            </a:r>
            <a:r>
              <a:rPr lang="en-US" altLang="ja-JP">
                <a:hlinkClick r:id="rId3"/>
              </a:rPr>
              <a:t>https://appget.com/c/original/295117/msa_int-3/</a:t>
            </a:r>
            <a:endParaRPr lang="en-US" altLang="ja-JP"/>
          </a:p>
        </p:txBody>
      </p:sp>
      <p:sp>
        <p:nvSpPr>
          <p:cNvPr id="4" name="スライド番号プレースホルダー 3"/>
          <p:cNvSpPr>
            <a:spLocks noGrp="1"/>
          </p:cNvSpPr>
          <p:nvPr>
            <p:ph type="sldNum" sz="quarter" idx="10"/>
          </p:nvPr>
        </p:nvSpPr>
        <p:spPr/>
        <p:txBody>
          <a:bodyPr/>
          <a:lstStyle/>
          <a:p>
            <a:fld id="{E3C1D51C-8297-4FC7-9699-1BE607D8C508}" type="slidenum">
              <a:rPr kumimoji="1" lang="ja-JP" altLang="en-US" smtClean="0"/>
              <a:t>8</a:t>
            </a:fld>
            <a:endParaRPr kumimoji="1" lang="ja-JP" altLang="en-US"/>
          </a:p>
        </p:txBody>
      </p:sp>
    </p:spTree>
    <p:extLst>
      <p:ext uri="{BB962C8B-B14F-4D97-AF65-F5344CB8AC3E}">
        <p14:creationId xmlns:p14="http://schemas.microsoft.com/office/powerpoint/2010/main" val="686195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E3C1D51C-8297-4FC7-9699-1BE607D8C508}" type="slidenum">
              <a:rPr kumimoji="1" lang="ja-JP" altLang="en-US" smtClean="0"/>
              <a:t>9</a:t>
            </a:fld>
            <a:endParaRPr kumimoji="1" lang="ja-JP" altLang="en-US"/>
          </a:p>
        </p:txBody>
      </p:sp>
    </p:spTree>
    <p:extLst>
      <p:ext uri="{BB962C8B-B14F-4D97-AF65-F5344CB8AC3E}">
        <p14:creationId xmlns:p14="http://schemas.microsoft.com/office/powerpoint/2010/main" val="37949434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latin typeface="Calibri"/>
                <a:ea typeface="游ゴシック"/>
                <a:cs typeface="Calibri"/>
              </a:rPr>
              <a:t>イギリスで出発されていて、</a:t>
            </a:r>
            <a:endParaRPr lang="en-US" altLang="ja-JP">
              <a:latin typeface="Calibri"/>
              <a:ea typeface="游ゴシック"/>
              <a:cs typeface="Calibri"/>
            </a:endParaRPr>
          </a:p>
          <a:p>
            <a:r>
              <a:rPr lang="ja-JP" altLang="en-US">
                <a:latin typeface="Calibri"/>
                <a:ea typeface="游ゴシック"/>
                <a:cs typeface="Calibri"/>
              </a:rPr>
              <a:t>いろんな国の人が購入していて、</a:t>
            </a:r>
            <a:endParaRPr lang="en-US" altLang="ja-JP">
              <a:latin typeface="Calibri"/>
              <a:ea typeface="游ゴシック"/>
              <a:cs typeface="Calibri"/>
            </a:endParaRPr>
          </a:p>
          <a:p>
            <a:r>
              <a:rPr lang="ja-JP" altLang="en-US">
                <a:latin typeface="Calibri"/>
                <a:ea typeface="游ゴシック"/>
                <a:cs typeface="Calibri"/>
              </a:rPr>
              <a:t>レビューも高い。</a:t>
            </a:r>
            <a:endParaRPr lang="en-US" altLang="ja-JP">
              <a:latin typeface="Calibri"/>
              <a:ea typeface="游ゴシック"/>
              <a:cs typeface="Calibri"/>
            </a:endParaRPr>
          </a:p>
        </p:txBody>
      </p:sp>
      <p:sp>
        <p:nvSpPr>
          <p:cNvPr id="4" name="スライド番号プレースホルダー 3"/>
          <p:cNvSpPr>
            <a:spLocks noGrp="1"/>
          </p:cNvSpPr>
          <p:nvPr>
            <p:ph type="sldNum" sz="quarter" idx="5"/>
          </p:nvPr>
        </p:nvSpPr>
        <p:spPr/>
        <p:txBody>
          <a:bodyPr/>
          <a:lstStyle/>
          <a:p>
            <a:fld id="{E3C1D51C-8297-4FC7-9699-1BE607D8C508}" type="slidenum">
              <a:rPr kumimoji="1" lang="ja-JP" altLang="en-US" smtClean="0"/>
              <a:t>10</a:t>
            </a:fld>
            <a:endParaRPr kumimoji="1" lang="ja-JP" altLang="en-US"/>
          </a:p>
        </p:txBody>
      </p:sp>
    </p:spTree>
    <p:extLst>
      <p:ext uri="{BB962C8B-B14F-4D97-AF65-F5344CB8AC3E}">
        <p14:creationId xmlns:p14="http://schemas.microsoft.com/office/powerpoint/2010/main" val="30097213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ja-JP" altLang="en-US"/>
              <a:t>マスター タイトルの書式設定</a:t>
            </a:r>
            <a:endParaRPr lang="en-US"/>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5/20/2020</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41D2AC3-6A0B-4169-B1EA-E3AE8B351BDD}" type="datetimeFigureOut">
              <a:rPr lang="en-US" dirty="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ja-JP" altLang="en-US"/>
              <a:t>マスター タイトルの書式設定</a:t>
            </a:r>
            <a:endParaRPr lang="en-US"/>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D4B9363-8B87-41B7-9F8E-64519CBB8F34}" type="datetimeFigureOut">
              <a:rPr lang="en-US" dirty="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ja-JP" altLang="en-US"/>
              <a:t>マスター タイトルの書式設定</a:t>
            </a:r>
            <a:endParaRPr lang="en-US"/>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AEF5746-5284-4951-9F37-7AE924EDBCB7}" type="datetimeFigureOut">
              <a:rPr lang="en-US" dirty="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ja-JP" altLang="en-US"/>
              <a:t>マスター タイトルの書式設定</a:t>
            </a:r>
            <a:endParaRPr lang="en-US"/>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2398B29-7265-4A65-A2A4-6703C057B7C1}" type="datetimeFigureOut">
              <a:rPr lang="en-US" dirty="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ja-JP" altLang="en-US"/>
              <a:t>マスター タイトルの書式設定</a:t>
            </a:r>
            <a:endParaRPr lang="en-US"/>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28FBA082-94DF-4C4B-A041-6624924AB0A8}" type="datetimeFigureOut">
              <a:rPr lang="en-US" dirty="0"/>
              <a:t>5/20/2020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ja-JP" altLang="en-US"/>
              <a:t>マスター タイトルの書式設定</a:t>
            </a:r>
            <a:endParaRPr lang="en-US"/>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図を追加</a:t>
            </a:r>
            <a:endParaRPr lang="en-US"/>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図を追加</a:t>
            </a:r>
            <a:endParaRPr lang="en-US"/>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図を追加</a:t>
            </a:r>
            <a:endParaRPr lang="en-US"/>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B27686C4-3AB5-4E0C-86CA-FB108C350AA9}" type="datetimeFigureOut">
              <a:rPr lang="en-US" dirty="0"/>
              <a:t>5/20/2020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ja-JP" altLang="en-US"/>
              <a:t>マスター タイトルの書式設定</a:t>
            </a:r>
            <a:endParaRPr lang="en-US"/>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9FF1211-4E0C-4AB3-B04F-585959BDAFE8}" type="datetimeFigureOut">
              <a:rPr lang="en-US" dirty="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ja-JP" altLang="en-US"/>
              <a:t>マスター タイトルの書式設定</a:t>
            </a:r>
            <a:endParaRPr lang="en-US"/>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28BDECAF-D3BE-4069-9C78-642ECCD01477}" type="datetimeFigureOut">
              <a:rPr lang="en-US" dirty="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12" name="Content Placeholder 2"/>
          <p:cNvSpPr>
            <a:spLocks noGrp="1"/>
          </p:cNvSpPr>
          <p:nvPr>
            <p:ph sz="quarter" idx="13"/>
          </p:nvPr>
        </p:nvSpPr>
        <p:spPr>
          <a:xfrm>
            <a:off x="685800" y="2063396"/>
            <a:ext cx="10394707" cy="331118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8EFBDC27-E420-4878-9EE6-7B9656D6442A}" type="datetimeFigureOut">
              <a:rPr lang="en-US" dirty="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ja-JP" altLang="en-US"/>
              <a:t>マスター タイトルの書式設定</a:t>
            </a:r>
            <a:endParaRPr lang="en-US"/>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F7F47CF-67C9-420C-80A5-E2069FF0C2DF}" type="datetimeFigureOut">
              <a:rPr lang="en-US" dirty="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ja-JP" altLang="en-US"/>
              <a:t>マスター タイトルの書式設定</a:t>
            </a:r>
            <a:endParaRPr lang="en-US"/>
          </a:p>
        </p:txBody>
      </p:sp>
      <p:sp>
        <p:nvSpPr>
          <p:cNvPr id="12" name="Content Placeholder 2"/>
          <p:cNvSpPr>
            <a:spLocks noGrp="1"/>
          </p:cNvSpPr>
          <p:nvPr>
            <p:ph sz="quarter" idx="13"/>
          </p:nvPr>
        </p:nvSpPr>
        <p:spPr>
          <a:xfrm>
            <a:off x="685800" y="2063396"/>
            <a:ext cx="5088714" cy="3311189"/>
          </a:xfrm>
        </p:spPr>
        <p:txBody>
          <a:bodyPr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13" name="Content Placeholder 3"/>
          <p:cNvSpPr>
            <a:spLocks noGrp="1"/>
          </p:cNvSpPr>
          <p:nvPr>
            <p:ph sz="quarter" idx="14"/>
          </p:nvPr>
        </p:nvSpPr>
        <p:spPr>
          <a:xfrm>
            <a:off x="5993971" y="2063396"/>
            <a:ext cx="5086538" cy="3311189"/>
          </a:xfrm>
        </p:spPr>
        <p:txBody>
          <a:bodyPr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AE22DC73-F065-42F5-A9F2-D90B2E42A0B3}" type="datetimeFigureOut">
              <a:rPr lang="en-US" dirty="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2" name="Content Placeholder 3"/>
          <p:cNvSpPr>
            <a:spLocks noGrp="1"/>
          </p:cNvSpPr>
          <p:nvPr>
            <p:ph sz="quarter" idx="13"/>
          </p:nvPr>
        </p:nvSpPr>
        <p:spPr>
          <a:xfrm>
            <a:off x="685802" y="2861733"/>
            <a:ext cx="5088712" cy="2512852"/>
          </a:xfrm>
        </p:spPr>
        <p:txBody>
          <a:bodyPr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3" name="Content Placeholder 5"/>
          <p:cNvSpPr>
            <a:spLocks noGrp="1"/>
          </p:cNvSpPr>
          <p:nvPr>
            <p:ph sz="quarter" idx="14"/>
          </p:nvPr>
        </p:nvSpPr>
        <p:spPr>
          <a:xfrm>
            <a:off x="5993969" y="2861733"/>
            <a:ext cx="5088713" cy="2512852"/>
          </a:xfrm>
        </p:spPr>
        <p:txBody>
          <a:bodyPr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76BEA702-9B29-41CC-9BCC-3DF8A0D379FE}" type="datetimeFigureOut">
              <a:rPr lang="en-US" dirty="0"/>
              <a:t>5/20/2020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097649AC-CB8F-4FF1-9A34-5861C74DD0A7}" type="datetimeFigureOut">
              <a:rPr lang="en-US" dirty="0"/>
              <a:t>5/20/2020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5/20/2020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ja-JP" altLang="en-US"/>
              <a:t>マスター タイトルの書式設定</a:t>
            </a:r>
            <a:endParaRPr lang="en-US"/>
          </a:p>
        </p:txBody>
      </p:sp>
      <p:sp>
        <p:nvSpPr>
          <p:cNvPr id="10" name="Content Placeholder 2"/>
          <p:cNvSpPr>
            <a:spLocks noGrp="1"/>
          </p:cNvSpPr>
          <p:nvPr>
            <p:ph sz="quarter" idx="13"/>
          </p:nvPr>
        </p:nvSpPr>
        <p:spPr>
          <a:xfrm>
            <a:off x="5046132" y="685800"/>
            <a:ext cx="6034375" cy="468878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0C3BFE2-83B7-4B0A-B9D3-AB28331082B3}" type="datetimeFigureOut">
              <a:rPr lang="en-US" dirty="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12EF78E3-FDA3-4D28-AAA2-0B81F349A39D}" type="datetimeFigureOut">
              <a:rPr lang="en-US" dirty="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118434" y="0"/>
            <a:ext cx="11895465" cy="7546554"/>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0" y="46800"/>
            <a:ext cx="10396882" cy="1151965"/>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685800" y="1815747"/>
            <a:ext cx="10396883" cy="3311189"/>
          </a:xfrm>
          <a:prstGeom prst="rect">
            <a:avLst/>
          </a:prstGeom>
        </p:spPr>
        <p:txBody>
          <a:bodyPr vert="horz" lIns="91440" tIns="45720" rIns="91440" bIns="45720" rtlCol="0" anchor="ct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7298083" y="5531096"/>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5/20/2020</a:t>
            </a:fld>
            <a:endParaRPr lang="en-US"/>
          </a:p>
        </p:txBody>
      </p:sp>
      <p:sp>
        <p:nvSpPr>
          <p:cNvPr id="5" name="Footer Placeholder 4"/>
          <p:cNvSpPr>
            <a:spLocks noGrp="1"/>
          </p:cNvSpPr>
          <p:nvPr>
            <p:ph type="ftr" sz="quarter" idx="3"/>
          </p:nvPr>
        </p:nvSpPr>
        <p:spPr>
          <a:xfrm>
            <a:off x="723014" y="5543076"/>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78788" y="5532059"/>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a:p>
        </p:txBody>
      </p:sp>
      <p:pic>
        <p:nvPicPr>
          <p:cNvPr id="8" name="図 7"/>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10303043" y="58067"/>
            <a:ext cx="1476260" cy="66616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kumimoji="1"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kumimoji="1"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19.jpeg"/><Relationship Id="rId4" Type="http://schemas.openxmlformats.org/officeDocument/2006/relationships/image" Target="../media/image18.jpeg"/></Relationships>
</file>

<file path=ppt/slides/_rels/slide6.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image" Target="../media/image20.jpeg"/><Relationship Id="rId7" Type="http://schemas.openxmlformats.org/officeDocument/2006/relationships/image" Target="../media/image24.jpe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28.jpeg"/><Relationship Id="rId4" Type="http://schemas.openxmlformats.org/officeDocument/2006/relationships/image" Target="../media/image27.jpeg"/></Relationships>
</file>

<file path=ppt/slides/_rels/slide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jpeg"/></Relationships>
</file>

<file path=ppt/slides/_rels/slide9.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lang="ja-JP" altLang="en-US">
                <a:ea typeface="ＭＳ Ｐゴシック"/>
              </a:rPr>
              <a:t>チームA</a:t>
            </a:r>
            <a:endParaRPr lang="en-US" altLang="ja-JP">
              <a:ea typeface="ＭＳ Ｐゴシック"/>
            </a:endParaRPr>
          </a:p>
        </p:txBody>
      </p:sp>
      <p:sp>
        <p:nvSpPr>
          <p:cNvPr id="3" name="サブタイトル 2"/>
          <p:cNvSpPr>
            <a:spLocks noGrp="1"/>
          </p:cNvSpPr>
          <p:nvPr>
            <p:ph type="subTitle" idx="1"/>
          </p:nvPr>
        </p:nvSpPr>
        <p:spPr>
          <a:xfrm rot="21420000">
            <a:off x="8587957" y="3266743"/>
            <a:ext cx="2115396" cy="550333"/>
          </a:xfrm>
        </p:spPr>
        <p:txBody>
          <a:bodyPr/>
          <a:lstStyle/>
          <a:p>
            <a:r>
              <a:rPr lang="ja-JP" altLang="en-US">
                <a:ea typeface="ＭＳ Ｐゴシック"/>
              </a:rPr>
              <a:t>チーム</a:t>
            </a:r>
            <a:r>
              <a:rPr lang="en-US" altLang="ja-JP">
                <a:ea typeface="ＭＳ Ｐゴシック"/>
              </a:rPr>
              <a:t>3SH</a:t>
            </a:r>
            <a:r>
              <a:rPr lang="ja-JP" altLang="en-US">
                <a:ea typeface="ＭＳ Ｐゴシック"/>
              </a:rPr>
              <a:t>　</a:t>
            </a:r>
            <a:endParaRPr lang="ja-JP" altLang="en-US">
              <a:ea typeface="ＭＳ Ｐゴシック"/>
            </a:endParaRPr>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722" y="715236"/>
            <a:ext cx="5897768" cy="2661368"/>
          </a:xfrm>
          <a:prstGeom prst="rect">
            <a:avLst/>
          </a:prstGeom>
        </p:spPr>
      </p:pic>
    </p:spTree>
    <p:extLst>
      <p:ext uri="{BB962C8B-B14F-4D97-AF65-F5344CB8AC3E}">
        <p14:creationId xmlns:p14="http://schemas.microsoft.com/office/powerpoint/2010/main" val="38143648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21A9AD-6564-4C5D-8065-0A49BDEAEF8B}"/>
              </a:ext>
            </a:extLst>
          </p:cNvPr>
          <p:cNvSpPr>
            <a:spLocks noGrp="1"/>
          </p:cNvSpPr>
          <p:nvPr>
            <p:ph type="title"/>
          </p:nvPr>
        </p:nvSpPr>
        <p:spPr/>
        <p:txBody>
          <a:bodyPr/>
          <a:lstStyle/>
          <a:p>
            <a:r>
              <a:rPr lang="ja-JP" altLang="en-US">
                <a:ea typeface="ＭＳ Ｐゴシック"/>
              </a:rPr>
              <a:t>海外で本が出るほど人気！！</a:t>
            </a:r>
            <a:endParaRPr lang="ja-JP" altLang="en-US"/>
          </a:p>
        </p:txBody>
      </p:sp>
      <p:pic>
        <p:nvPicPr>
          <p:cNvPr id="3" name="図 3" descr="オレンジ, イエロー が含まれている画像&#10;&#10;非常に高い精度で生成された説明">
            <a:extLst>
              <a:ext uri="{FF2B5EF4-FFF2-40B4-BE49-F238E27FC236}">
                <a16:creationId xmlns:a16="http://schemas.microsoft.com/office/drawing/2014/main" id="{AD84E52C-5176-4B6A-B256-479F434B6FE1}"/>
              </a:ext>
            </a:extLst>
          </p:cNvPr>
          <p:cNvPicPr>
            <a:picLocks noChangeAspect="1"/>
          </p:cNvPicPr>
          <p:nvPr/>
        </p:nvPicPr>
        <p:blipFill>
          <a:blip r:embed="rId3"/>
          <a:stretch>
            <a:fillRect/>
          </a:stretch>
        </p:blipFill>
        <p:spPr>
          <a:xfrm>
            <a:off x="2948429" y="1471856"/>
            <a:ext cx="5880264" cy="3916877"/>
          </a:xfrm>
          <a:prstGeom prst="rect">
            <a:avLst/>
          </a:prstGeom>
        </p:spPr>
      </p:pic>
      <p:sp>
        <p:nvSpPr>
          <p:cNvPr id="5" name="タイトル 1">
            <a:extLst>
              <a:ext uri="{FF2B5EF4-FFF2-40B4-BE49-F238E27FC236}">
                <a16:creationId xmlns:a16="http://schemas.microsoft.com/office/drawing/2014/main" id="{9945870F-0AC2-49B3-A945-AA95DC02AA1D}"/>
              </a:ext>
            </a:extLst>
          </p:cNvPr>
          <p:cNvSpPr txBox="1">
            <a:spLocks/>
          </p:cNvSpPr>
          <p:nvPr/>
        </p:nvSpPr>
        <p:spPr>
          <a:xfrm>
            <a:off x="2629394" y="3059174"/>
            <a:ext cx="694314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5400" kern="1200" cap="all" baseline="0">
                <a:solidFill>
                  <a:schemeClr val="accent1"/>
                </a:solidFill>
                <a:effectLst/>
                <a:latin typeface="+mj-lt"/>
                <a:ea typeface="+mj-ea"/>
                <a:cs typeface="+mj-cs"/>
              </a:defRPr>
            </a:lvl1pPr>
          </a:lstStyle>
          <a:p>
            <a:endParaRPr lang="en-US" altLang="ja-JP">
              <a:solidFill>
                <a:srgbClr val="B80E0F"/>
              </a:solidFill>
              <a:ea typeface="ＭＳ Ｐゴシック"/>
            </a:endParaRPr>
          </a:p>
        </p:txBody>
      </p:sp>
      <p:sp>
        <p:nvSpPr>
          <p:cNvPr id="4" name="テキスト ボックス 3">
            <a:extLst>
              <a:ext uri="{FF2B5EF4-FFF2-40B4-BE49-F238E27FC236}">
                <a16:creationId xmlns:a16="http://schemas.microsoft.com/office/drawing/2014/main" id="{10D3478B-0C04-48DB-B047-25F028EAB469}"/>
              </a:ext>
            </a:extLst>
          </p:cNvPr>
          <p:cNvSpPr txBox="1"/>
          <p:nvPr/>
        </p:nvSpPr>
        <p:spPr>
          <a:xfrm>
            <a:off x="2116323" y="5453913"/>
            <a:ext cx="7964489" cy="923330"/>
          </a:xfrm>
          <a:prstGeom prst="rect">
            <a:avLst/>
          </a:prstGeom>
          <a:noFill/>
        </p:spPr>
        <p:txBody>
          <a:bodyPr wrap="square" rtlCol="0" anchor="t">
            <a:spAutoFit/>
          </a:bodyPr>
          <a:lstStyle/>
          <a:p>
            <a:pPr algn="ctr"/>
            <a:r>
              <a:rPr lang="ja-JP" altLang="en-US" sz="5400">
                <a:effectLst>
                  <a:glow rad="190500">
                    <a:prstClr val="white">
                      <a:alpha val="95000"/>
                    </a:prstClr>
                  </a:glow>
                </a:effectLst>
                <a:ea typeface="ＭＳ Ｐゴシック"/>
              </a:rPr>
              <a:t>海外の認知度も高い！！</a:t>
            </a:r>
          </a:p>
        </p:txBody>
      </p:sp>
    </p:spTree>
    <p:extLst>
      <p:ext uri="{BB962C8B-B14F-4D97-AF65-F5344CB8AC3E}">
        <p14:creationId xmlns:p14="http://schemas.microsoft.com/office/powerpoint/2010/main" val="2444427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ターゲット層</a:t>
            </a:r>
          </a:p>
        </p:txBody>
      </p:sp>
      <p:sp>
        <p:nvSpPr>
          <p:cNvPr id="5" name="テキスト ボックス 4"/>
          <p:cNvSpPr txBox="1"/>
          <p:nvPr/>
        </p:nvSpPr>
        <p:spPr>
          <a:xfrm>
            <a:off x="103461" y="1960361"/>
            <a:ext cx="4036682" cy="400110"/>
          </a:xfrm>
          <a:prstGeom prst="rect">
            <a:avLst/>
          </a:prstGeom>
          <a:noFill/>
        </p:spPr>
        <p:txBody>
          <a:bodyPr wrap="none" rtlCol="0" anchor="t">
            <a:spAutoFit/>
          </a:bodyPr>
          <a:lstStyle/>
          <a:p>
            <a:r>
              <a:rPr kumimoji="1" lang="ja-JP" altLang="en-US" sz="2000">
                <a:ea typeface="ＭＳ Ｐゴシック"/>
              </a:rPr>
              <a:t>当時小中学生だった３０前後の男性</a:t>
            </a: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7425" y="1194281"/>
            <a:ext cx="4885141" cy="2771222"/>
          </a:xfrm>
          <a:prstGeom prst="rect">
            <a:avLst/>
          </a:prstGeom>
        </p:spPr>
      </p:pic>
      <p:sp>
        <p:nvSpPr>
          <p:cNvPr id="8" name="テキスト ボックス 7"/>
          <p:cNvSpPr txBox="1"/>
          <p:nvPr/>
        </p:nvSpPr>
        <p:spPr>
          <a:xfrm>
            <a:off x="3255370" y="5152141"/>
            <a:ext cx="4849404" cy="584775"/>
          </a:xfrm>
          <a:prstGeom prst="rect">
            <a:avLst/>
          </a:prstGeom>
          <a:noFill/>
        </p:spPr>
        <p:txBody>
          <a:bodyPr wrap="none" rtlCol="0" anchor="t">
            <a:spAutoFit/>
          </a:bodyPr>
          <a:lstStyle/>
          <a:p>
            <a:r>
              <a:rPr kumimoji="1" lang="ja-JP" altLang="en-US" sz="3200">
                <a:ea typeface="ＭＳ Ｐゴシック"/>
              </a:rPr>
              <a:t>当時の感動をもう一度・・！</a:t>
            </a:r>
            <a:endParaRPr lang="ja-JP" altLang="en-US" sz="3200">
              <a:ea typeface="ＭＳ Ｐゴシック"/>
            </a:endParaRPr>
          </a:p>
        </p:txBody>
      </p:sp>
      <p:grpSp>
        <p:nvGrpSpPr>
          <p:cNvPr id="7" name="グループ化 6">
            <a:extLst>
              <a:ext uri="{FF2B5EF4-FFF2-40B4-BE49-F238E27FC236}">
                <a16:creationId xmlns:a16="http://schemas.microsoft.com/office/drawing/2014/main" id="{28A434A5-5E51-4B54-ADC0-3CBBFE9F6B97}"/>
              </a:ext>
            </a:extLst>
          </p:cNvPr>
          <p:cNvGrpSpPr/>
          <p:nvPr/>
        </p:nvGrpSpPr>
        <p:grpSpPr>
          <a:xfrm>
            <a:off x="685800" y="2806912"/>
            <a:ext cx="4448288" cy="784968"/>
            <a:chOff x="1090596" y="1847791"/>
            <a:chExt cx="4448288" cy="784968"/>
          </a:xfrm>
        </p:grpSpPr>
        <p:sp>
          <p:nvSpPr>
            <p:cNvPr id="3" name="正方形/長方形 2">
              <a:extLst>
                <a:ext uri="{FF2B5EF4-FFF2-40B4-BE49-F238E27FC236}">
                  <a16:creationId xmlns:a16="http://schemas.microsoft.com/office/drawing/2014/main" id="{9DD7D38E-4432-416E-98A6-4343B4DD1C3A}"/>
                </a:ext>
              </a:extLst>
            </p:cNvPr>
            <p:cNvSpPr/>
            <p:nvPr/>
          </p:nvSpPr>
          <p:spPr>
            <a:xfrm>
              <a:off x="2131868" y="1889412"/>
              <a:ext cx="1879023" cy="294409"/>
            </a:xfrm>
            <a:prstGeom prst="rect">
              <a:avLst/>
            </a:prstGeom>
            <a:solidFill>
              <a:srgbClr val="0070C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ea typeface="ＭＳ Ｐゴシック"/>
                </a:rPr>
                <a:t>362</a:t>
              </a:r>
              <a:endParaRPr lang="ja-JP" altLang="en-US"/>
            </a:p>
          </p:txBody>
        </p:sp>
        <p:sp>
          <p:nvSpPr>
            <p:cNvPr id="9" name="正方形/長方形 8">
              <a:extLst>
                <a:ext uri="{FF2B5EF4-FFF2-40B4-BE49-F238E27FC236}">
                  <a16:creationId xmlns:a16="http://schemas.microsoft.com/office/drawing/2014/main" id="{A2C2C1C3-AAD5-47E6-87B7-18B6C34C8FF3}"/>
                </a:ext>
              </a:extLst>
            </p:cNvPr>
            <p:cNvSpPr/>
            <p:nvPr/>
          </p:nvSpPr>
          <p:spPr>
            <a:xfrm>
              <a:off x="2131867" y="2279070"/>
              <a:ext cx="2684318" cy="294409"/>
            </a:xfrm>
            <a:prstGeom prst="rect">
              <a:avLst/>
            </a:prstGeom>
            <a:solidFill>
              <a:srgbClr val="0070C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ea typeface="ＭＳ Ｐゴシック"/>
                </a:rPr>
                <a:t>456</a:t>
              </a:r>
            </a:p>
          </p:txBody>
        </p:sp>
        <p:sp>
          <p:nvSpPr>
            <p:cNvPr id="12" name="テキスト ボックス 11">
              <a:extLst>
                <a:ext uri="{FF2B5EF4-FFF2-40B4-BE49-F238E27FC236}">
                  <a16:creationId xmlns:a16="http://schemas.microsoft.com/office/drawing/2014/main" id="{3C2003A4-983F-44FE-A514-21942DEA462E}"/>
                </a:ext>
              </a:extLst>
            </p:cNvPr>
            <p:cNvSpPr txBox="1"/>
            <p:nvPr/>
          </p:nvSpPr>
          <p:spPr>
            <a:xfrm>
              <a:off x="1090597" y="1856451"/>
              <a:ext cx="1128835" cy="369332"/>
            </a:xfrm>
            <a:prstGeom prst="rect">
              <a:avLst/>
            </a:prstGeom>
            <a:noFill/>
          </p:spPr>
          <p:txBody>
            <a:bodyPr wrap="none" rtlCol="0" anchor="t">
              <a:spAutoFit/>
            </a:bodyPr>
            <a:lstStyle/>
            <a:p>
              <a:r>
                <a:rPr lang="ja-JP" altLang="en-US">
                  <a:ea typeface="ＭＳ Ｐゴシック"/>
                </a:rPr>
                <a:t>30‐34歳</a:t>
              </a:r>
            </a:p>
          </p:txBody>
        </p:sp>
        <p:sp>
          <p:nvSpPr>
            <p:cNvPr id="13" name="テキスト ボックス 12">
              <a:extLst>
                <a:ext uri="{FF2B5EF4-FFF2-40B4-BE49-F238E27FC236}">
                  <a16:creationId xmlns:a16="http://schemas.microsoft.com/office/drawing/2014/main" id="{A7D6A5B0-4544-4AF5-B6EF-BF9E5F65FDF6}"/>
                </a:ext>
              </a:extLst>
            </p:cNvPr>
            <p:cNvSpPr txBox="1"/>
            <p:nvPr/>
          </p:nvSpPr>
          <p:spPr>
            <a:xfrm>
              <a:off x="1090596" y="2246110"/>
              <a:ext cx="1125629" cy="369332"/>
            </a:xfrm>
            <a:prstGeom prst="rect">
              <a:avLst/>
            </a:prstGeom>
            <a:noFill/>
          </p:spPr>
          <p:txBody>
            <a:bodyPr wrap="none" rtlCol="0" anchor="t">
              <a:spAutoFit/>
            </a:bodyPr>
            <a:lstStyle/>
            <a:p>
              <a:r>
                <a:rPr lang="ja-JP" altLang="en-US">
                  <a:ea typeface="ＭＳ Ｐゴシック"/>
                </a:rPr>
                <a:t>25‐29歳</a:t>
              </a:r>
            </a:p>
          </p:txBody>
        </p:sp>
        <p:sp>
          <p:nvSpPr>
            <p:cNvPr id="14" name="テキスト ボックス 13">
              <a:extLst>
                <a:ext uri="{FF2B5EF4-FFF2-40B4-BE49-F238E27FC236}">
                  <a16:creationId xmlns:a16="http://schemas.microsoft.com/office/drawing/2014/main" id="{EACCEF86-887F-4CB9-B228-5167410F4C4A}"/>
                </a:ext>
              </a:extLst>
            </p:cNvPr>
            <p:cNvSpPr txBox="1"/>
            <p:nvPr/>
          </p:nvSpPr>
          <p:spPr>
            <a:xfrm>
              <a:off x="4008711" y="1847791"/>
              <a:ext cx="627095" cy="369332"/>
            </a:xfrm>
            <a:prstGeom prst="rect">
              <a:avLst/>
            </a:prstGeom>
            <a:noFill/>
          </p:spPr>
          <p:txBody>
            <a:bodyPr wrap="none" rtlCol="0" anchor="t">
              <a:spAutoFit/>
            </a:bodyPr>
            <a:lstStyle/>
            <a:p>
              <a:r>
                <a:rPr lang="ja-JP" altLang="en-US">
                  <a:ea typeface="ＭＳ Ｐゴシック"/>
                </a:rPr>
                <a:t>8.4%</a:t>
              </a:r>
            </a:p>
          </p:txBody>
        </p:sp>
        <p:sp>
          <p:nvSpPr>
            <p:cNvPr id="15" name="テキスト ボックス 14">
              <a:extLst>
                <a:ext uri="{FF2B5EF4-FFF2-40B4-BE49-F238E27FC236}">
                  <a16:creationId xmlns:a16="http://schemas.microsoft.com/office/drawing/2014/main" id="{FDEA759F-9D07-4854-872A-0CB2AF82A642}"/>
                </a:ext>
              </a:extLst>
            </p:cNvPr>
            <p:cNvSpPr txBox="1"/>
            <p:nvPr/>
          </p:nvSpPr>
          <p:spPr>
            <a:xfrm>
              <a:off x="4814006" y="2263427"/>
              <a:ext cx="724878" cy="369332"/>
            </a:xfrm>
            <a:prstGeom prst="rect">
              <a:avLst/>
            </a:prstGeom>
            <a:noFill/>
          </p:spPr>
          <p:txBody>
            <a:bodyPr wrap="none" rtlCol="0" anchor="t">
              <a:spAutoFit/>
            </a:bodyPr>
            <a:lstStyle/>
            <a:p>
              <a:r>
                <a:rPr lang="ja-JP" altLang="en-US">
                  <a:ea typeface="ＭＳ Ｐゴシック"/>
                </a:rPr>
                <a:t>10.6%</a:t>
              </a:r>
            </a:p>
          </p:txBody>
        </p:sp>
      </p:grpSp>
      <p:sp>
        <p:nvSpPr>
          <p:cNvPr id="16" name="テキスト ボックス 15">
            <a:extLst>
              <a:ext uri="{FF2B5EF4-FFF2-40B4-BE49-F238E27FC236}">
                <a16:creationId xmlns:a16="http://schemas.microsoft.com/office/drawing/2014/main" id="{81F490C1-85A4-4B12-85BB-EB51F7D8DBA0}"/>
              </a:ext>
            </a:extLst>
          </p:cNvPr>
          <p:cNvSpPr txBox="1"/>
          <p:nvPr/>
        </p:nvSpPr>
        <p:spPr>
          <a:xfrm>
            <a:off x="319938" y="4532111"/>
            <a:ext cx="7337265" cy="400110"/>
          </a:xfrm>
          <a:prstGeom prst="rect">
            <a:avLst/>
          </a:prstGeom>
          <a:noFill/>
        </p:spPr>
        <p:txBody>
          <a:bodyPr wrap="none" rtlCol="0" anchor="t">
            <a:spAutoFit/>
          </a:bodyPr>
          <a:lstStyle/>
          <a:p>
            <a:r>
              <a:rPr kumimoji="1" lang="ja-JP" altLang="en-US" sz="2000">
                <a:ea typeface="ＭＳ Ｐゴシック"/>
              </a:rPr>
              <a:t>今もゲームをプレイしている全体の約２０％（８００万人）のお客様に</a:t>
            </a:r>
          </a:p>
        </p:txBody>
      </p:sp>
      <p:sp>
        <p:nvSpPr>
          <p:cNvPr id="21" name="テキスト ボックス 20">
            <a:extLst>
              <a:ext uri="{FF2B5EF4-FFF2-40B4-BE49-F238E27FC236}">
                <a16:creationId xmlns:a16="http://schemas.microsoft.com/office/drawing/2014/main" id="{81F490C1-85A4-4B12-85BB-EB51F7D8DBA0}"/>
              </a:ext>
            </a:extLst>
          </p:cNvPr>
          <p:cNvSpPr txBox="1"/>
          <p:nvPr/>
        </p:nvSpPr>
        <p:spPr>
          <a:xfrm>
            <a:off x="3907844" y="3548629"/>
            <a:ext cx="646331" cy="276999"/>
          </a:xfrm>
          <a:prstGeom prst="rect">
            <a:avLst/>
          </a:prstGeom>
          <a:noFill/>
        </p:spPr>
        <p:txBody>
          <a:bodyPr wrap="none" rtlCol="0" anchor="t">
            <a:spAutoFit/>
          </a:bodyPr>
          <a:lstStyle/>
          <a:p>
            <a:r>
              <a:rPr kumimoji="1" lang="ja-JP" altLang="en-US" sz="1200">
                <a:ea typeface="ＭＳ Ｐゴシック"/>
              </a:rPr>
              <a:t>（千人）</a:t>
            </a:r>
          </a:p>
        </p:txBody>
      </p:sp>
    </p:spTree>
    <p:extLst>
      <p:ext uri="{BB962C8B-B14F-4D97-AF65-F5344CB8AC3E}">
        <p14:creationId xmlns:p14="http://schemas.microsoft.com/office/powerpoint/2010/main" val="21083632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a:t>まとめ</a:t>
            </a:r>
          </a:p>
        </p:txBody>
      </p:sp>
      <p:sp>
        <p:nvSpPr>
          <p:cNvPr id="3" name="テキスト ボックス 2"/>
          <p:cNvSpPr txBox="1"/>
          <p:nvPr/>
        </p:nvSpPr>
        <p:spPr>
          <a:xfrm>
            <a:off x="954071" y="1451264"/>
            <a:ext cx="9860392" cy="707886"/>
          </a:xfrm>
          <a:prstGeom prst="rect">
            <a:avLst/>
          </a:prstGeom>
          <a:noFill/>
        </p:spPr>
        <p:txBody>
          <a:bodyPr wrap="none" rtlCol="0">
            <a:spAutoFit/>
          </a:bodyPr>
          <a:lstStyle/>
          <a:p>
            <a:pPr algn="ctr"/>
            <a:r>
              <a:rPr kumimoji="1" lang="ja-JP" altLang="en-US" sz="4000">
                <a:effectLst>
                  <a:glow rad="101600">
                    <a:schemeClr val="bg1">
                      <a:alpha val="60000"/>
                    </a:schemeClr>
                  </a:glow>
                </a:effectLst>
              </a:rPr>
              <a:t>他ジャンルがブームの中でも名を上げた名作</a:t>
            </a:r>
            <a:endParaRPr kumimoji="1" lang="en-US" altLang="ja-JP" sz="4000">
              <a:effectLst>
                <a:glow rad="101600">
                  <a:schemeClr val="bg1">
                    <a:alpha val="60000"/>
                  </a:schemeClr>
                </a:glow>
              </a:effectLst>
            </a:endParaRPr>
          </a:p>
        </p:txBody>
      </p:sp>
      <p:sp>
        <p:nvSpPr>
          <p:cNvPr id="4" name="テキスト ボックス 3"/>
          <p:cNvSpPr txBox="1"/>
          <p:nvPr/>
        </p:nvSpPr>
        <p:spPr>
          <a:xfrm>
            <a:off x="1120329" y="2672176"/>
            <a:ext cx="9589485" cy="707886"/>
          </a:xfrm>
          <a:prstGeom prst="rect">
            <a:avLst/>
          </a:prstGeom>
          <a:noFill/>
        </p:spPr>
        <p:txBody>
          <a:bodyPr wrap="none" rtlCol="0">
            <a:spAutoFit/>
          </a:bodyPr>
          <a:lstStyle/>
          <a:p>
            <a:pPr algn="ctr"/>
            <a:r>
              <a:rPr kumimoji="1" lang="ja-JP" altLang="en-US" sz="4000">
                <a:effectLst>
                  <a:glow rad="101600">
                    <a:schemeClr val="bg1">
                      <a:alpha val="60000"/>
                    </a:schemeClr>
                  </a:glow>
                </a:effectLst>
              </a:rPr>
              <a:t>スマホアプリは３５００万</a:t>
            </a:r>
            <a:r>
              <a:rPr kumimoji="1" lang="en-US" altLang="ja-JP" sz="4000" err="1">
                <a:effectLst>
                  <a:glow rad="101600">
                    <a:schemeClr val="bg1">
                      <a:alpha val="60000"/>
                    </a:schemeClr>
                  </a:glow>
                </a:effectLst>
              </a:rPr>
              <a:t>ⅮⅬ</a:t>
            </a:r>
            <a:r>
              <a:rPr kumimoji="1" lang="ja-JP" altLang="en-US" sz="4000">
                <a:effectLst>
                  <a:glow rad="101600">
                    <a:schemeClr val="bg1">
                      <a:alpha val="60000"/>
                    </a:schemeClr>
                  </a:glow>
                </a:effectLst>
              </a:rPr>
              <a:t>で認知度もある</a:t>
            </a:r>
            <a:endParaRPr kumimoji="1" lang="en-US" altLang="ja-JP" sz="4000">
              <a:effectLst>
                <a:glow rad="101600">
                  <a:schemeClr val="bg1">
                    <a:alpha val="60000"/>
                  </a:schemeClr>
                </a:glow>
              </a:effectLst>
            </a:endParaRPr>
          </a:p>
        </p:txBody>
      </p:sp>
      <p:sp>
        <p:nvSpPr>
          <p:cNvPr id="5" name="テキスト ボックス 4"/>
          <p:cNvSpPr txBox="1"/>
          <p:nvPr/>
        </p:nvSpPr>
        <p:spPr>
          <a:xfrm>
            <a:off x="766750" y="3893088"/>
            <a:ext cx="10588155" cy="707886"/>
          </a:xfrm>
          <a:prstGeom prst="rect">
            <a:avLst/>
          </a:prstGeom>
          <a:noFill/>
        </p:spPr>
        <p:txBody>
          <a:bodyPr wrap="none" rtlCol="0">
            <a:spAutoFit/>
          </a:bodyPr>
          <a:lstStyle/>
          <a:p>
            <a:pPr algn="ctr"/>
            <a:r>
              <a:rPr kumimoji="1" lang="ja-JP" altLang="en-US" sz="4000">
                <a:effectLst>
                  <a:glow rad="101600">
                    <a:schemeClr val="bg1">
                      <a:alpha val="60000"/>
                    </a:schemeClr>
                  </a:glow>
                </a:effectLst>
              </a:rPr>
              <a:t>１００円握ってゲーセン行ってた頃を感じて欲しい</a:t>
            </a:r>
            <a:endParaRPr kumimoji="1" lang="en-US" altLang="ja-JP" sz="4000">
              <a:effectLst>
                <a:glow rad="101600">
                  <a:schemeClr val="bg1">
                    <a:alpha val="60000"/>
                  </a:schemeClr>
                </a:glow>
              </a:effectLst>
            </a:endParaRPr>
          </a:p>
        </p:txBody>
      </p:sp>
      <p:sp>
        <p:nvSpPr>
          <p:cNvPr id="6" name="テキスト ボックス 5"/>
          <p:cNvSpPr txBox="1"/>
          <p:nvPr/>
        </p:nvSpPr>
        <p:spPr>
          <a:xfrm>
            <a:off x="2743964" y="5098542"/>
            <a:ext cx="6284728" cy="1107996"/>
          </a:xfrm>
          <a:prstGeom prst="rect">
            <a:avLst/>
          </a:prstGeom>
          <a:noFill/>
        </p:spPr>
        <p:txBody>
          <a:bodyPr wrap="square" rtlCol="0" anchor="t">
            <a:spAutoFit/>
          </a:bodyPr>
          <a:lstStyle/>
          <a:p>
            <a:pPr algn="ctr"/>
            <a:r>
              <a:rPr kumimoji="1" lang="ja-JP" altLang="en-US" sz="6600">
                <a:effectLst>
                  <a:glow rad="101600">
                    <a:schemeClr val="bg1">
                      <a:alpha val="60000"/>
                    </a:schemeClr>
                  </a:glow>
                </a:effectLst>
                <a:ea typeface="ＭＳ Ｐゴシック"/>
              </a:rPr>
              <a:t>つまり勝てる</a:t>
            </a:r>
            <a:endParaRPr kumimoji="1" lang="en-US" altLang="ja-JP" sz="6600">
              <a:effectLst>
                <a:glow rad="101600">
                  <a:schemeClr val="bg1">
                    <a:alpha val="60000"/>
                  </a:schemeClr>
                </a:glow>
              </a:effectLst>
              <a:ea typeface="ＭＳ Ｐゴシック"/>
            </a:endParaRPr>
          </a:p>
        </p:txBody>
      </p:sp>
    </p:spTree>
    <p:extLst>
      <p:ext uri="{BB962C8B-B14F-4D97-AF65-F5344CB8AC3E}">
        <p14:creationId xmlns:p14="http://schemas.microsoft.com/office/powerpoint/2010/main" val="288511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83627" y="0"/>
            <a:ext cx="10396882" cy="1158140"/>
          </a:xfrm>
        </p:spPr>
        <p:txBody>
          <a:bodyPr/>
          <a:lstStyle/>
          <a:p>
            <a:r>
              <a:rPr kumimoji="1" lang="ja-JP" altLang="en-US"/>
              <a:t>メタルスラッグとは</a:t>
            </a:r>
          </a:p>
        </p:txBody>
      </p:sp>
      <p:pic>
        <p:nvPicPr>
          <p:cNvPr id="5" name="コンテンツ プレースホルダー 4"/>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40846" y="1157247"/>
            <a:ext cx="4037545" cy="2271768"/>
          </a:xfrm>
          <a:ln w="28575">
            <a:solidFill>
              <a:schemeClr val="tx1"/>
            </a:solidFill>
          </a:ln>
        </p:spPr>
      </p:pic>
      <p:sp>
        <p:nvSpPr>
          <p:cNvPr id="4" name="コンテンツ プレースホルダー 3"/>
          <p:cNvSpPr>
            <a:spLocks noGrp="1"/>
          </p:cNvSpPr>
          <p:nvPr>
            <p:ph sz="quarter" idx="14"/>
          </p:nvPr>
        </p:nvSpPr>
        <p:spPr>
          <a:xfrm>
            <a:off x="5505213" y="1895987"/>
            <a:ext cx="5677472" cy="3311189"/>
          </a:xfrm>
        </p:spPr>
        <p:txBody>
          <a:bodyPr/>
          <a:lstStyle/>
          <a:p>
            <a:r>
              <a:rPr lang="ja-JP" altLang="en-US" dirty="0"/>
              <a:t>ジャンルは</a:t>
            </a:r>
            <a:r>
              <a:rPr lang="en-US" altLang="ja-JP" dirty="0"/>
              <a:t>2D</a:t>
            </a:r>
            <a:r>
              <a:rPr lang="ja-JP" altLang="en-US" dirty="0"/>
              <a:t>アクションシューティングゲーム</a:t>
            </a:r>
            <a:endParaRPr lang="en-US" altLang="ja-JP" dirty="0"/>
          </a:p>
          <a:p>
            <a:r>
              <a:rPr lang="ja-JP" altLang="en-US" dirty="0"/>
              <a:t>販売元は</a:t>
            </a:r>
            <a:r>
              <a:rPr lang="en-US" altLang="ja-JP" dirty="0"/>
              <a:t>SNK</a:t>
            </a:r>
          </a:p>
          <a:p>
            <a:r>
              <a:rPr lang="en-US" altLang="ja-JP" dirty="0"/>
              <a:t>1996</a:t>
            </a:r>
            <a:r>
              <a:rPr lang="ja-JP" altLang="en-US" dirty="0"/>
              <a:t>年アーケードで稼働</a:t>
            </a:r>
            <a:endParaRPr lang="en-US" altLang="ja-JP" dirty="0"/>
          </a:p>
          <a:p>
            <a:r>
              <a:rPr lang="ja-JP" altLang="en-US" dirty="0"/>
              <a:t>アーケードでは</a:t>
            </a:r>
            <a:r>
              <a:rPr lang="en-US" altLang="ja-JP" dirty="0"/>
              <a:t>2,X,3,4,5,6</a:t>
            </a:r>
            <a:r>
              <a:rPr lang="ja-JP" altLang="en-US" dirty="0" err="1"/>
              <a:t>まで</a:t>
            </a:r>
            <a:r>
              <a:rPr lang="ja-JP" altLang="en-US" dirty="0"/>
              <a:t>シリーズ化</a:t>
            </a:r>
            <a:endParaRPr lang="en-US" altLang="ja-JP" dirty="0"/>
          </a:p>
          <a:p>
            <a:r>
              <a:rPr lang="en-US" altLang="ja-JP" dirty="0"/>
              <a:t>1,2</a:t>
            </a:r>
            <a:r>
              <a:rPr lang="ja-JP" altLang="en-US" dirty="0"/>
              <a:t>年おきに新作が出るほど人気だった</a:t>
            </a:r>
            <a:endParaRPr lang="en-US" altLang="ja-JP" dirty="0"/>
          </a:p>
          <a:p>
            <a:r>
              <a:rPr lang="ja-JP" altLang="en-US" dirty="0"/>
              <a:t>今でも移植され続けている</a:t>
            </a:r>
            <a:endParaRPr lang="en-US" altLang="ja-JP" dirty="0"/>
          </a:p>
          <a:p>
            <a:endParaRPr kumimoji="1" lang="ja-JP" altLang="en-US" dirty="0"/>
          </a:p>
        </p:txBody>
      </p:sp>
      <p:pic>
        <p:nvPicPr>
          <p:cNvPr id="3" name="図 2"/>
          <p:cNvPicPr>
            <a:picLocks noChangeAspect="1"/>
          </p:cNvPicPr>
          <p:nvPr/>
        </p:nvPicPr>
        <p:blipFill rotWithShape="1">
          <a:blip r:embed="rId4">
            <a:extLst>
              <a:ext uri="{28A0092B-C50C-407E-A947-70E740481C1C}">
                <a14:useLocalDpi xmlns:a14="http://schemas.microsoft.com/office/drawing/2010/main" val="0"/>
              </a:ext>
            </a:extLst>
          </a:blip>
          <a:srcRect l="11977" r="11977"/>
          <a:stretch/>
        </p:blipFill>
        <p:spPr>
          <a:xfrm>
            <a:off x="938113" y="3554726"/>
            <a:ext cx="4029285" cy="2583308"/>
          </a:xfrm>
          <a:prstGeom prst="rect">
            <a:avLst/>
          </a:prstGeom>
          <a:ln w="28575">
            <a:solidFill>
              <a:schemeClr val="tx1"/>
            </a:solidFill>
          </a:ln>
        </p:spPr>
      </p:pic>
    </p:spTree>
    <p:extLst>
      <p:ext uri="{BB962C8B-B14F-4D97-AF65-F5344CB8AC3E}">
        <p14:creationId xmlns:p14="http://schemas.microsoft.com/office/powerpoint/2010/main" val="31286745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角丸四角形 27"/>
          <p:cNvSpPr/>
          <p:nvPr/>
        </p:nvSpPr>
        <p:spPr>
          <a:xfrm>
            <a:off x="7560223" y="1663700"/>
            <a:ext cx="2907138" cy="472909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27" name="角丸四角形 26"/>
          <p:cNvSpPr/>
          <p:nvPr/>
        </p:nvSpPr>
        <p:spPr>
          <a:xfrm>
            <a:off x="4058520" y="1663700"/>
            <a:ext cx="2907138" cy="4716681"/>
          </a:xfrm>
          <a:prstGeom prst="roundRect">
            <a:avLst/>
          </a:prstGeom>
          <a:solidFill>
            <a:srgbClr val="B0D8E2"/>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
        <p:nvSpPr>
          <p:cNvPr id="26" name="角丸四角形 25"/>
          <p:cNvSpPr/>
          <p:nvPr/>
        </p:nvSpPr>
        <p:spPr>
          <a:xfrm>
            <a:off x="685800" y="1663700"/>
            <a:ext cx="2907138" cy="4716681"/>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kumimoji="1" lang="en-US" altLang="ja-JP"/>
              <a:t>1996</a:t>
            </a:r>
            <a:r>
              <a:rPr kumimoji="1" lang="ja-JP" altLang="en-US"/>
              <a:t>年のアーケードゲーム</a:t>
            </a: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7711" y="2277027"/>
            <a:ext cx="2163720" cy="1649454"/>
          </a:xfrm>
          <a:prstGeom prst="rect">
            <a:avLst/>
          </a:prstGeom>
          <a:ln>
            <a:solidFill>
              <a:schemeClr val="tx1"/>
            </a:solidFill>
          </a:ln>
        </p:spPr>
      </p:pic>
      <p:pic>
        <p:nvPicPr>
          <p:cNvPr id="5" name="図 4"/>
          <p:cNvPicPr>
            <a:picLocks noChangeAspect="1"/>
          </p:cNvPicPr>
          <p:nvPr/>
        </p:nvPicPr>
        <p:blipFill rotWithShape="1">
          <a:blip r:embed="rId4">
            <a:extLst>
              <a:ext uri="{28A0092B-C50C-407E-A947-70E740481C1C}">
                <a14:useLocalDpi xmlns:a14="http://schemas.microsoft.com/office/drawing/2010/main" val="0"/>
              </a:ext>
            </a:extLst>
          </a:blip>
          <a:srcRect l="13200" t="276" r="14438" b="-276"/>
          <a:stretch/>
        </p:blipFill>
        <p:spPr>
          <a:xfrm>
            <a:off x="4452239" y="2346058"/>
            <a:ext cx="2119700" cy="1652880"/>
          </a:xfrm>
          <a:prstGeom prst="rect">
            <a:avLst/>
          </a:prstGeom>
          <a:ln>
            <a:solidFill>
              <a:schemeClr val="tx1"/>
            </a:solidFill>
          </a:ln>
        </p:spPr>
      </p:pic>
      <p:pic>
        <p:nvPicPr>
          <p:cNvPr id="6" name="図 5"/>
          <p:cNvPicPr>
            <a:picLocks noChangeAspect="1"/>
          </p:cNvPicPr>
          <p:nvPr/>
        </p:nvPicPr>
        <p:blipFill rotWithShape="1">
          <a:blip r:embed="rId5">
            <a:extLst>
              <a:ext uri="{28A0092B-C50C-407E-A947-70E740481C1C}">
                <a14:useLocalDpi xmlns:a14="http://schemas.microsoft.com/office/drawing/2010/main" val="0"/>
              </a:ext>
            </a:extLst>
          </a:blip>
          <a:srcRect l="12366" t="5484" r="12366" b="5484"/>
          <a:stretch/>
        </p:blipFill>
        <p:spPr>
          <a:xfrm>
            <a:off x="1054515" y="4667274"/>
            <a:ext cx="2160524" cy="1614838"/>
          </a:xfrm>
          <a:prstGeom prst="rect">
            <a:avLst/>
          </a:prstGeom>
          <a:ln>
            <a:solidFill>
              <a:schemeClr val="tx1"/>
            </a:solidFill>
          </a:ln>
        </p:spPr>
      </p:pic>
      <p:pic>
        <p:nvPicPr>
          <p:cNvPr id="8" name="図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06898" y="2376094"/>
            <a:ext cx="2013788" cy="1592808"/>
          </a:xfrm>
          <a:prstGeom prst="rect">
            <a:avLst/>
          </a:prstGeom>
          <a:ln>
            <a:solidFill>
              <a:schemeClr val="tx1"/>
            </a:solidFill>
          </a:ln>
        </p:spPr>
      </p:pic>
      <p:pic>
        <p:nvPicPr>
          <p:cNvPr id="11" name="図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14051" y="4683935"/>
            <a:ext cx="2128668" cy="1598336"/>
          </a:xfrm>
          <a:prstGeom prst="rect">
            <a:avLst/>
          </a:prstGeom>
          <a:ln>
            <a:solidFill>
              <a:schemeClr val="tx1"/>
            </a:solidFill>
          </a:ln>
        </p:spPr>
      </p:pic>
      <p:sp>
        <p:nvSpPr>
          <p:cNvPr id="16" name="テキスト ボックス 15">
            <a:extLst>
              <a:ext uri="{FF2B5EF4-FFF2-40B4-BE49-F238E27FC236}">
                <a16:creationId xmlns:a16="http://schemas.microsoft.com/office/drawing/2014/main" id="{A17CAA22-3CE8-4D8E-8701-019BDFC0BFC2}"/>
              </a:ext>
            </a:extLst>
          </p:cNvPr>
          <p:cNvSpPr txBox="1"/>
          <p:nvPr/>
        </p:nvSpPr>
        <p:spPr>
          <a:xfrm>
            <a:off x="4682513" y="1998692"/>
            <a:ext cx="2403454" cy="338554"/>
          </a:xfrm>
          <a:prstGeom prst="rect">
            <a:avLst/>
          </a:prstGeom>
          <a:noFill/>
        </p:spPr>
        <p:txBody>
          <a:bodyPr wrap="square" rtlCol="0" anchor="t">
            <a:spAutoFit/>
          </a:bodyPr>
          <a:lstStyle/>
          <a:p>
            <a:r>
              <a:rPr kumimoji="1" lang="ja-JP" altLang="en-US" sz="1600">
                <a:ea typeface="ＭＳ Ｐゴシック"/>
              </a:rPr>
              <a:t>マジックドロップ２</a:t>
            </a:r>
          </a:p>
        </p:txBody>
      </p:sp>
      <p:sp>
        <p:nvSpPr>
          <p:cNvPr id="17" name="テキスト ボックス 16">
            <a:extLst>
              <a:ext uri="{FF2B5EF4-FFF2-40B4-BE49-F238E27FC236}">
                <a16:creationId xmlns:a16="http://schemas.microsoft.com/office/drawing/2014/main" id="{957FAF45-0386-4225-B1C9-A3D3D73F5DD2}"/>
              </a:ext>
            </a:extLst>
          </p:cNvPr>
          <p:cNvSpPr txBox="1"/>
          <p:nvPr/>
        </p:nvSpPr>
        <p:spPr>
          <a:xfrm>
            <a:off x="8365450" y="1985414"/>
            <a:ext cx="1945865" cy="338554"/>
          </a:xfrm>
          <a:prstGeom prst="rect">
            <a:avLst/>
          </a:prstGeom>
          <a:noFill/>
        </p:spPr>
        <p:txBody>
          <a:bodyPr wrap="square" rtlCol="0" anchor="t">
            <a:spAutoFit/>
          </a:bodyPr>
          <a:lstStyle/>
          <a:p>
            <a:r>
              <a:rPr kumimoji="1" lang="ja-JP" altLang="en-US" sz="1600">
                <a:ea typeface="ＭＳ Ｐゴシック"/>
              </a:rPr>
              <a:t>沙羅曼蛇２</a:t>
            </a:r>
          </a:p>
        </p:txBody>
      </p:sp>
      <p:pic>
        <p:nvPicPr>
          <p:cNvPr id="14" name="図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06898" y="4664158"/>
            <a:ext cx="2133074" cy="1596574"/>
          </a:xfrm>
          <a:prstGeom prst="rect">
            <a:avLst/>
          </a:prstGeom>
          <a:ln>
            <a:solidFill>
              <a:schemeClr val="tx1"/>
            </a:solidFill>
          </a:ln>
        </p:spPr>
      </p:pic>
      <p:sp>
        <p:nvSpPr>
          <p:cNvPr id="18" name="テキスト ボックス 17"/>
          <p:cNvSpPr txBox="1"/>
          <p:nvPr/>
        </p:nvSpPr>
        <p:spPr>
          <a:xfrm>
            <a:off x="207044" y="3675506"/>
            <a:ext cx="11354391" cy="923330"/>
          </a:xfrm>
          <a:prstGeom prst="rect">
            <a:avLst/>
          </a:prstGeom>
          <a:noFill/>
        </p:spPr>
        <p:txBody>
          <a:bodyPr wrap="none" rtlCol="0">
            <a:spAutoFit/>
          </a:bodyPr>
          <a:lstStyle/>
          <a:p>
            <a:pPr algn="ctr"/>
            <a:r>
              <a:rPr kumimoji="1" lang="ja-JP" altLang="en-US" sz="5400">
                <a:effectLst>
                  <a:glow rad="190500">
                    <a:schemeClr val="bg1">
                      <a:alpha val="95000"/>
                    </a:schemeClr>
                  </a:glow>
                </a:effectLst>
              </a:rPr>
              <a:t>ブームは格闘、パズル、シューティング</a:t>
            </a:r>
          </a:p>
        </p:txBody>
      </p:sp>
      <p:sp>
        <p:nvSpPr>
          <p:cNvPr id="23" name="テキスト ボックス 22"/>
          <p:cNvSpPr txBox="1"/>
          <p:nvPr/>
        </p:nvSpPr>
        <p:spPr>
          <a:xfrm>
            <a:off x="961171" y="4351957"/>
            <a:ext cx="2240260" cy="338554"/>
          </a:xfrm>
          <a:prstGeom prst="rect">
            <a:avLst/>
          </a:prstGeom>
          <a:noFill/>
        </p:spPr>
        <p:txBody>
          <a:bodyPr wrap="square" rtlCol="0">
            <a:spAutoFit/>
          </a:bodyPr>
          <a:lstStyle/>
          <a:p>
            <a:pPr algn="ctr"/>
            <a:r>
              <a:rPr kumimoji="1" lang="ja-JP" altLang="en-US" sz="1600"/>
              <a:t>バーチャファイター３</a:t>
            </a:r>
          </a:p>
        </p:txBody>
      </p:sp>
      <p:sp>
        <p:nvSpPr>
          <p:cNvPr id="24" name="テキスト ボックス 23"/>
          <p:cNvSpPr txBox="1"/>
          <p:nvPr/>
        </p:nvSpPr>
        <p:spPr>
          <a:xfrm>
            <a:off x="4452239" y="4367346"/>
            <a:ext cx="2240260" cy="338554"/>
          </a:xfrm>
          <a:prstGeom prst="rect">
            <a:avLst/>
          </a:prstGeom>
          <a:noFill/>
        </p:spPr>
        <p:txBody>
          <a:bodyPr wrap="square" rtlCol="0">
            <a:spAutoFit/>
          </a:bodyPr>
          <a:lstStyle/>
          <a:p>
            <a:pPr algn="ctr"/>
            <a:r>
              <a:rPr kumimoji="1" lang="ja-JP" altLang="en-US" sz="1600" err="1"/>
              <a:t>ぷよぷよ</a:t>
            </a:r>
            <a:r>
              <a:rPr kumimoji="1" lang="en-US" altLang="ja-JP" sz="1600"/>
              <a:t>SUN</a:t>
            </a:r>
            <a:endParaRPr kumimoji="1" lang="ja-JP" altLang="en-US" sz="1600"/>
          </a:p>
        </p:txBody>
      </p:sp>
      <p:sp>
        <p:nvSpPr>
          <p:cNvPr id="25" name="テキスト ボックス 24">
            <a:extLst>
              <a:ext uri="{FF2B5EF4-FFF2-40B4-BE49-F238E27FC236}">
                <a16:creationId xmlns:a16="http://schemas.microsoft.com/office/drawing/2014/main" id="{957FAF45-0386-4225-B1C9-A3D3D73F5DD2}"/>
              </a:ext>
            </a:extLst>
          </p:cNvPr>
          <p:cNvSpPr txBox="1"/>
          <p:nvPr/>
        </p:nvSpPr>
        <p:spPr>
          <a:xfrm>
            <a:off x="8497543" y="4327266"/>
            <a:ext cx="1415970" cy="338554"/>
          </a:xfrm>
          <a:prstGeom prst="rect">
            <a:avLst/>
          </a:prstGeom>
          <a:noFill/>
        </p:spPr>
        <p:txBody>
          <a:bodyPr wrap="square" rtlCol="0" anchor="t">
            <a:spAutoFit/>
          </a:bodyPr>
          <a:lstStyle/>
          <a:p>
            <a:r>
              <a:rPr kumimoji="1" lang="ja-JP" altLang="en-US" sz="1600">
                <a:ea typeface="ＭＳ Ｐゴシック"/>
              </a:rPr>
              <a:t>ゼビウス</a:t>
            </a:r>
          </a:p>
        </p:txBody>
      </p:sp>
      <p:sp>
        <p:nvSpPr>
          <p:cNvPr id="29" name="テキスト ボックス 28"/>
          <p:cNvSpPr txBox="1"/>
          <p:nvPr/>
        </p:nvSpPr>
        <p:spPr>
          <a:xfrm>
            <a:off x="623780" y="1231522"/>
            <a:ext cx="2740845" cy="461665"/>
          </a:xfrm>
          <a:prstGeom prst="rect">
            <a:avLst/>
          </a:prstGeom>
          <a:noFill/>
        </p:spPr>
        <p:txBody>
          <a:bodyPr wrap="square" rtlCol="0">
            <a:spAutoFit/>
          </a:bodyPr>
          <a:lstStyle/>
          <a:p>
            <a:pPr algn="ctr"/>
            <a:r>
              <a:rPr kumimoji="1" lang="ja-JP" altLang="en-US" sz="2400"/>
              <a:t>格闘ゲーム</a:t>
            </a:r>
          </a:p>
        </p:txBody>
      </p:sp>
      <p:sp>
        <p:nvSpPr>
          <p:cNvPr id="31" name="テキスト ボックス 30"/>
          <p:cNvSpPr txBox="1"/>
          <p:nvPr/>
        </p:nvSpPr>
        <p:spPr>
          <a:xfrm>
            <a:off x="4114848" y="1204309"/>
            <a:ext cx="2740845" cy="461665"/>
          </a:xfrm>
          <a:prstGeom prst="rect">
            <a:avLst/>
          </a:prstGeom>
          <a:noFill/>
        </p:spPr>
        <p:txBody>
          <a:bodyPr wrap="square" rtlCol="0">
            <a:spAutoFit/>
          </a:bodyPr>
          <a:lstStyle/>
          <a:p>
            <a:pPr algn="ctr"/>
            <a:r>
              <a:rPr kumimoji="1" lang="ja-JP" altLang="en-US" sz="2400"/>
              <a:t>パズルゲーム</a:t>
            </a:r>
          </a:p>
        </p:txBody>
      </p:sp>
      <p:sp>
        <p:nvSpPr>
          <p:cNvPr id="32" name="テキスト ボックス 31"/>
          <p:cNvSpPr txBox="1"/>
          <p:nvPr/>
        </p:nvSpPr>
        <p:spPr>
          <a:xfrm>
            <a:off x="7293340" y="1218106"/>
            <a:ext cx="3482294" cy="461665"/>
          </a:xfrm>
          <a:prstGeom prst="rect">
            <a:avLst/>
          </a:prstGeom>
          <a:noFill/>
        </p:spPr>
        <p:txBody>
          <a:bodyPr wrap="square" rtlCol="0">
            <a:spAutoFit/>
          </a:bodyPr>
          <a:lstStyle/>
          <a:p>
            <a:pPr algn="ctr"/>
            <a:r>
              <a:rPr kumimoji="1" lang="ja-JP" altLang="en-US" sz="2400"/>
              <a:t>シューティングゲーム</a:t>
            </a:r>
          </a:p>
        </p:txBody>
      </p:sp>
      <p:sp>
        <p:nvSpPr>
          <p:cNvPr id="33" name="テキスト ボックス 32">
            <a:extLst>
              <a:ext uri="{FF2B5EF4-FFF2-40B4-BE49-F238E27FC236}">
                <a16:creationId xmlns:a16="http://schemas.microsoft.com/office/drawing/2014/main" id="{A17CAA22-3CE8-4D8E-8701-019BDFC0BFC2}"/>
              </a:ext>
            </a:extLst>
          </p:cNvPr>
          <p:cNvSpPr txBox="1"/>
          <p:nvPr/>
        </p:nvSpPr>
        <p:spPr>
          <a:xfrm>
            <a:off x="954833" y="1956088"/>
            <a:ext cx="2970246" cy="338554"/>
          </a:xfrm>
          <a:prstGeom prst="rect">
            <a:avLst/>
          </a:prstGeom>
          <a:noFill/>
        </p:spPr>
        <p:txBody>
          <a:bodyPr wrap="square" rtlCol="0" anchor="t">
            <a:spAutoFit/>
          </a:bodyPr>
          <a:lstStyle/>
          <a:p>
            <a:r>
              <a:rPr kumimoji="1" lang="ja-JP" altLang="en-US" sz="1600">
                <a:ea typeface="ＭＳ Ｐゴシック"/>
              </a:rPr>
              <a:t>ストリートファイターゼロ２</a:t>
            </a:r>
          </a:p>
        </p:txBody>
      </p:sp>
    </p:spTree>
    <p:extLst>
      <p:ext uri="{BB962C8B-B14F-4D97-AF65-F5344CB8AC3E}">
        <p14:creationId xmlns:p14="http://schemas.microsoft.com/office/powerpoint/2010/main" val="3208823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a:t>同ジャンルの家庭用ゲーム</a:t>
            </a:r>
            <a:endParaRPr kumimoji="1" lang="ja-JP" altLang="en-US"/>
          </a:p>
        </p:txBody>
      </p:sp>
      <p:sp>
        <p:nvSpPr>
          <p:cNvPr id="3" name="テキスト ボックス 2"/>
          <p:cNvSpPr txBox="1"/>
          <p:nvPr/>
        </p:nvSpPr>
        <p:spPr>
          <a:xfrm>
            <a:off x="6264909" y="1515418"/>
            <a:ext cx="1951075" cy="369332"/>
          </a:xfrm>
          <a:prstGeom prst="rect">
            <a:avLst/>
          </a:prstGeom>
          <a:noFill/>
        </p:spPr>
        <p:txBody>
          <a:bodyPr wrap="square" rtlCol="0">
            <a:spAutoFit/>
          </a:bodyPr>
          <a:lstStyle/>
          <a:p>
            <a:pPr algn="ctr"/>
            <a:r>
              <a:rPr kumimoji="1" lang="ja-JP" altLang="en-US"/>
              <a:t>ロックマン７</a:t>
            </a:r>
          </a:p>
        </p:txBody>
      </p:sp>
      <p:sp>
        <p:nvSpPr>
          <p:cNvPr id="4" name="テキスト ボックス 3"/>
          <p:cNvSpPr txBox="1"/>
          <p:nvPr/>
        </p:nvSpPr>
        <p:spPr>
          <a:xfrm>
            <a:off x="3290645" y="1465776"/>
            <a:ext cx="2319791" cy="369332"/>
          </a:xfrm>
          <a:prstGeom prst="rect">
            <a:avLst/>
          </a:prstGeom>
          <a:noFill/>
        </p:spPr>
        <p:txBody>
          <a:bodyPr wrap="square" rtlCol="0">
            <a:spAutoFit/>
          </a:bodyPr>
          <a:lstStyle/>
          <a:p>
            <a:pPr algn="ctr"/>
            <a:r>
              <a:rPr kumimoji="1" lang="ja-JP" altLang="en-US"/>
              <a:t>魂斗羅スピリッツ</a:t>
            </a:r>
          </a:p>
        </p:txBody>
      </p:sp>
      <p:pic>
        <p:nvPicPr>
          <p:cNvPr id="7" name="図 6"/>
          <p:cNvPicPr>
            <a:picLocks noChangeAspect="1"/>
          </p:cNvPicPr>
          <p:nvPr/>
        </p:nvPicPr>
        <p:blipFill rotWithShape="1">
          <a:blip r:embed="rId3">
            <a:extLst>
              <a:ext uri="{28A0092B-C50C-407E-A947-70E740481C1C}">
                <a14:useLocalDpi xmlns:a14="http://schemas.microsoft.com/office/drawing/2010/main" val="0"/>
              </a:ext>
            </a:extLst>
          </a:blip>
          <a:srcRect l="18182" t="1768" r="18182" b="1768"/>
          <a:stretch/>
        </p:blipFill>
        <p:spPr>
          <a:xfrm>
            <a:off x="6195922" y="1862031"/>
            <a:ext cx="2047066" cy="1646668"/>
          </a:xfrm>
          <a:prstGeom prst="rect">
            <a:avLst/>
          </a:prstGeom>
          <a:ln>
            <a:solidFill>
              <a:schemeClr val="tx1"/>
            </a:solidFill>
          </a:ln>
        </p:spPr>
      </p:pic>
      <p:pic>
        <p:nvPicPr>
          <p:cNvPr id="8" name="図 7"/>
          <p:cNvPicPr>
            <a:picLocks noChangeAspect="1"/>
          </p:cNvPicPr>
          <p:nvPr/>
        </p:nvPicPr>
        <p:blipFill rotWithShape="1">
          <a:blip r:embed="rId4">
            <a:extLst>
              <a:ext uri="{28A0092B-C50C-407E-A947-70E740481C1C}">
                <a14:useLocalDpi xmlns:a14="http://schemas.microsoft.com/office/drawing/2010/main" val="0"/>
              </a:ext>
            </a:extLst>
          </a:blip>
          <a:srcRect l="15341" t="2828" r="15341" b="2828"/>
          <a:stretch/>
        </p:blipFill>
        <p:spPr>
          <a:xfrm>
            <a:off x="3418351" y="1827694"/>
            <a:ext cx="2047066" cy="1606572"/>
          </a:xfrm>
          <a:prstGeom prst="rect">
            <a:avLst/>
          </a:prstGeom>
          <a:ln>
            <a:solidFill>
              <a:schemeClr val="tx1"/>
            </a:solidFill>
          </a:ln>
        </p:spPr>
      </p:pic>
      <p:sp>
        <p:nvSpPr>
          <p:cNvPr id="11" name="テキスト ボックス 10"/>
          <p:cNvSpPr txBox="1"/>
          <p:nvPr/>
        </p:nvSpPr>
        <p:spPr>
          <a:xfrm>
            <a:off x="9035613" y="1157472"/>
            <a:ext cx="2047068" cy="646331"/>
          </a:xfrm>
          <a:prstGeom prst="rect">
            <a:avLst/>
          </a:prstGeom>
          <a:noFill/>
        </p:spPr>
        <p:txBody>
          <a:bodyPr wrap="square" rtlCol="0">
            <a:spAutoFit/>
          </a:bodyPr>
          <a:lstStyle/>
          <a:p>
            <a:pPr algn="ctr"/>
            <a:r>
              <a:rPr kumimoji="1" lang="ja-JP" altLang="en-US"/>
              <a:t>悪魔城ドラキュラＸ　血の輪廻</a:t>
            </a:r>
          </a:p>
        </p:txBody>
      </p:sp>
      <p:pic>
        <p:nvPicPr>
          <p:cNvPr id="13" name="図 12"/>
          <p:cNvPicPr>
            <a:picLocks noChangeAspect="1"/>
          </p:cNvPicPr>
          <p:nvPr/>
        </p:nvPicPr>
        <p:blipFill rotWithShape="1">
          <a:blip r:embed="rId5">
            <a:extLst>
              <a:ext uri="{28A0092B-C50C-407E-A947-70E740481C1C}">
                <a14:useLocalDpi xmlns:a14="http://schemas.microsoft.com/office/drawing/2010/main" val="0"/>
              </a:ext>
            </a:extLst>
          </a:blip>
          <a:srcRect l="12288" t="2009" r="12288" b="2009"/>
          <a:stretch/>
        </p:blipFill>
        <p:spPr>
          <a:xfrm>
            <a:off x="518676" y="1827694"/>
            <a:ext cx="2104224" cy="1600058"/>
          </a:xfrm>
          <a:prstGeom prst="rect">
            <a:avLst/>
          </a:prstGeom>
          <a:ln>
            <a:solidFill>
              <a:schemeClr val="tx1"/>
            </a:solidFill>
          </a:ln>
        </p:spPr>
      </p:pic>
      <p:sp>
        <p:nvSpPr>
          <p:cNvPr id="14" name="テキスト ボックス 13"/>
          <p:cNvSpPr txBox="1"/>
          <p:nvPr/>
        </p:nvSpPr>
        <p:spPr>
          <a:xfrm>
            <a:off x="518676" y="1434471"/>
            <a:ext cx="2173211" cy="369332"/>
          </a:xfrm>
          <a:prstGeom prst="rect">
            <a:avLst/>
          </a:prstGeom>
          <a:noFill/>
        </p:spPr>
        <p:txBody>
          <a:bodyPr wrap="square" rtlCol="0">
            <a:spAutoFit/>
          </a:bodyPr>
          <a:lstStyle/>
          <a:p>
            <a:pPr algn="ctr"/>
            <a:r>
              <a:rPr kumimoji="1" lang="ja-JP" altLang="en-US"/>
              <a:t>スーパーメトロイド</a:t>
            </a:r>
          </a:p>
        </p:txBody>
      </p:sp>
      <p:sp>
        <p:nvSpPr>
          <p:cNvPr id="18" name="テキスト ボックス 17"/>
          <p:cNvSpPr txBox="1"/>
          <p:nvPr/>
        </p:nvSpPr>
        <p:spPr>
          <a:xfrm>
            <a:off x="0" y="5483601"/>
            <a:ext cx="11870557" cy="923330"/>
          </a:xfrm>
          <a:prstGeom prst="rect">
            <a:avLst/>
          </a:prstGeom>
          <a:noFill/>
        </p:spPr>
        <p:txBody>
          <a:bodyPr wrap="none" rtlCol="0">
            <a:spAutoFit/>
          </a:bodyPr>
          <a:lstStyle/>
          <a:p>
            <a:pPr algn="ctr"/>
            <a:r>
              <a:rPr kumimoji="1" lang="ja-JP" altLang="en-US" sz="5400">
                <a:effectLst>
                  <a:glow rad="190500">
                    <a:schemeClr val="bg1">
                      <a:alpha val="95000"/>
                    </a:schemeClr>
                  </a:glow>
                </a:effectLst>
              </a:rPr>
              <a:t>シリーズ化したタイトルで確立されている</a:t>
            </a:r>
          </a:p>
        </p:txBody>
      </p:sp>
      <p:sp>
        <p:nvSpPr>
          <p:cNvPr id="25" name="テキスト ボックス 24"/>
          <p:cNvSpPr txBox="1"/>
          <p:nvPr/>
        </p:nvSpPr>
        <p:spPr>
          <a:xfrm>
            <a:off x="484182" y="3608409"/>
            <a:ext cx="2173211" cy="369332"/>
          </a:xfrm>
          <a:prstGeom prst="rect">
            <a:avLst/>
          </a:prstGeom>
          <a:noFill/>
        </p:spPr>
        <p:txBody>
          <a:bodyPr wrap="square" rtlCol="0">
            <a:spAutoFit/>
          </a:bodyPr>
          <a:lstStyle/>
          <a:p>
            <a:pPr algn="ctr"/>
            <a:r>
              <a:rPr kumimoji="1" lang="ja-JP" altLang="en-US"/>
              <a:t>シリーズ３作目</a:t>
            </a:r>
          </a:p>
        </p:txBody>
      </p:sp>
      <p:sp>
        <p:nvSpPr>
          <p:cNvPr id="26" name="テキスト ボックス 25"/>
          <p:cNvSpPr txBox="1"/>
          <p:nvPr/>
        </p:nvSpPr>
        <p:spPr>
          <a:xfrm>
            <a:off x="6132849" y="3635332"/>
            <a:ext cx="2173211" cy="369332"/>
          </a:xfrm>
          <a:prstGeom prst="rect">
            <a:avLst/>
          </a:prstGeom>
          <a:noFill/>
        </p:spPr>
        <p:txBody>
          <a:bodyPr wrap="square" rtlCol="0">
            <a:spAutoFit/>
          </a:bodyPr>
          <a:lstStyle/>
          <a:p>
            <a:pPr algn="ctr"/>
            <a:r>
              <a:rPr kumimoji="1" lang="ja-JP" altLang="en-US"/>
              <a:t>シリーズ７作目</a:t>
            </a:r>
          </a:p>
        </p:txBody>
      </p:sp>
      <p:sp>
        <p:nvSpPr>
          <p:cNvPr id="27" name="テキスト ボックス 26"/>
          <p:cNvSpPr txBox="1"/>
          <p:nvPr/>
        </p:nvSpPr>
        <p:spPr>
          <a:xfrm>
            <a:off x="3355278" y="3636457"/>
            <a:ext cx="2173211" cy="369332"/>
          </a:xfrm>
          <a:prstGeom prst="rect">
            <a:avLst/>
          </a:prstGeom>
          <a:noFill/>
        </p:spPr>
        <p:txBody>
          <a:bodyPr wrap="square" rtlCol="0">
            <a:spAutoFit/>
          </a:bodyPr>
          <a:lstStyle/>
          <a:p>
            <a:pPr algn="ctr"/>
            <a:r>
              <a:rPr kumimoji="1" lang="ja-JP" altLang="en-US"/>
              <a:t>シリーズ３作目</a:t>
            </a:r>
          </a:p>
        </p:txBody>
      </p:sp>
      <p:sp>
        <p:nvSpPr>
          <p:cNvPr id="28" name="テキスト ボックス 27"/>
          <p:cNvSpPr txBox="1"/>
          <p:nvPr/>
        </p:nvSpPr>
        <p:spPr>
          <a:xfrm>
            <a:off x="8972542" y="3635332"/>
            <a:ext cx="2173211" cy="369332"/>
          </a:xfrm>
          <a:prstGeom prst="rect">
            <a:avLst/>
          </a:prstGeom>
          <a:noFill/>
        </p:spPr>
        <p:txBody>
          <a:bodyPr wrap="square" rtlCol="0">
            <a:spAutoFit/>
          </a:bodyPr>
          <a:lstStyle/>
          <a:p>
            <a:pPr algn="ctr"/>
            <a:r>
              <a:rPr kumimoji="1" lang="ja-JP" altLang="en-US"/>
              <a:t>シリーズ１０作目</a:t>
            </a:r>
          </a:p>
        </p:txBody>
      </p:sp>
      <p:pic>
        <p:nvPicPr>
          <p:cNvPr id="29" name="図 2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04078" y="1827694"/>
            <a:ext cx="2110138" cy="1609767"/>
          </a:xfrm>
          <a:prstGeom prst="rect">
            <a:avLst/>
          </a:prstGeom>
        </p:spPr>
      </p:pic>
      <p:sp>
        <p:nvSpPr>
          <p:cNvPr id="30" name="テキスト ボックス 29"/>
          <p:cNvSpPr txBox="1"/>
          <p:nvPr/>
        </p:nvSpPr>
        <p:spPr>
          <a:xfrm>
            <a:off x="2164788" y="4355343"/>
            <a:ext cx="7141699" cy="523220"/>
          </a:xfrm>
          <a:prstGeom prst="rect">
            <a:avLst/>
          </a:prstGeom>
          <a:noFill/>
        </p:spPr>
        <p:txBody>
          <a:bodyPr wrap="none" rtlCol="0">
            <a:spAutoFit/>
          </a:bodyPr>
          <a:lstStyle/>
          <a:p>
            <a:pPr algn="ctr"/>
            <a:r>
              <a:rPr kumimoji="1" lang="ja-JP" altLang="en-US" sz="2800"/>
              <a:t>どれもファミコンからシリーズ化され続いている</a:t>
            </a:r>
          </a:p>
        </p:txBody>
      </p:sp>
    </p:spTree>
    <p:extLst>
      <p:ext uri="{BB962C8B-B14F-4D97-AF65-F5344CB8AC3E}">
        <p14:creationId xmlns:p14="http://schemas.microsoft.com/office/powerpoint/2010/main" val="3578578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何故受け入れられたか</a:t>
            </a:r>
            <a:endParaRPr kumimoji="1" lang="ja-JP" altLang="en-US"/>
          </a:p>
        </p:txBody>
      </p:sp>
      <p:sp>
        <p:nvSpPr>
          <p:cNvPr id="6" name="テキスト ボックス 5"/>
          <p:cNvSpPr txBox="1"/>
          <p:nvPr/>
        </p:nvSpPr>
        <p:spPr>
          <a:xfrm>
            <a:off x="7686644" y="1334301"/>
            <a:ext cx="3685383" cy="523220"/>
          </a:xfrm>
          <a:prstGeom prst="rect">
            <a:avLst/>
          </a:prstGeom>
          <a:noFill/>
        </p:spPr>
        <p:txBody>
          <a:bodyPr wrap="square" rtlCol="0" anchor="t">
            <a:spAutoFit/>
          </a:bodyPr>
          <a:lstStyle/>
          <a:p>
            <a:pPr algn="ctr"/>
            <a:r>
              <a:rPr kumimoji="1" lang="ja-JP" altLang="en-US" sz="2800">
                <a:ea typeface="ＭＳ Ｐゴシック"/>
              </a:rPr>
              <a:t>③コミカル</a:t>
            </a:r>
            <a:r>
              <a:rPr kumimoji="1" lang="ja-JP" altLang="en-US" sz="2400">
                <a:ea typeface="ＭＳ Ｐゴシック"/>
              </a:rPr>
              <a:t>なリアクション</a:t>
            </a:r>
          </a:p>
        </p:txBody>
      </p:sp>
      <p:pic>
        <p:nvPicPr>
          <p:cNvPr id="4" name="図 3"/>
          <p:cNvPicPr>
            <a:picLocks noChangeAspect="1"/>
          </p:cNvPicPr>
          <p:nvPr/>
        </p:nvPicPr>
        <p:blipFill rotWithShape="1">
          <a:blip r:embed="rId3">
            <a:extLst>
              <a:ext uri="{28A0092B-C50C-407E-A947-70E740481C1C}">
                <a14:useLocalDpi xmlns:a14="http://schemas.microsoft.com/office/drawing/2010/main" val="0"/>
              </a:ext>
            </a:extLst>
          </a:blip>
          <a:srcRect l="25984" t="-1161" r="2302" b="1161"/>
          <a:stretch/>
        </p:blipFill>
        <p:spPr>
          <a:xfrm>
            <a:off x="7932461" y="1945310"/>
            <a:ext cx="3184976" cy="2515555"/>
          </a:xfrm>
          <a:prstGeom prst="rect">
            <a:avLst/>
          </a:prstGeom>
          <a:ln>
            <a:solidFill>
              <a:schemeClr val="tx1"/>
            </a:solidFill>
          </a:ln>
        </p:spPr>
      </p:pic>
      <p:sp>
        <p:nvSpPr>
          <p:cNvPr id="14" name="テキスト ボックス 13"/>
          <p:cNvSpPr txBox="1"/>
          <p:nvPr/>
        </p:nvSpPr>
        <p:spPr>
          <a:xfrm>
            <a:off x="900875" y="1317113"/>
            <a:ext cx="2423223" cy="523220"/>
          </a:xfrm>
          <a:prstGeom prst="rect">
            <a:avLst/>
          </a:prstGeom>
          <a:noFill/>
        </p:spPr>
        <p:txBody>
          <a:bodyPr wrap="square" rtlCol="0" anchor="t">
            <a:spAutoFit/>
          </a:bodyPr>
          <a:lstStyle/>
          <a:p>
            <a:pPr algn="ctr"/>
            <a:r>
              <a:rPr kumimoji="1" lang="ja-JP" altLang="en-US" sz="2800">
                <a:ea typeface="ＭＳ Ｐゴシック"/>
              </a:rPr>
              <a:t>①斬新な発想</a:t>
            </a:r>
          </a:p>
        </p:txBody>
      </p:sp>
      <p:pic>
        <p:nvPicPr>
          <p:cNvPr id="16" name="図 15"/>
          <p:cNvPicPr>
            <a:picLocks noChangeAspect="1"/>
          </p:cNvPicPr>
          <p:nvPr/>
        </p:nvPicPr>
        <p:blipFill rotWithShape="1">
          <a:blip r:embed="rId4">
            <a:extLst>
              <a:ext uri="{28A0092B-C50C-407E-A947-70E740481C1C}">
                <a14:useLocalDpi xmlns:a14="http://schemas.microsoft.com/office/drawing/2010/main" val="0"/>
              </a:ext>
            </a:extLst>
          </a:blip>
          <a:srcRect l="14167" r="14167"/>
          <a:stretch/>
        </p:blipFill>
        <p:spPr>
          <a:xfrm>
            <a:off x="563687" y="1947347"/>
            <a:ext cx="3089018" cy="2424520"/>
          </a:xfrm>
          <a:prstGeom prst="rect">
            <a:avLst/>
          </a:prstGeom>
          <a:ln>
            <a:solidFill>
              <a:schemeClr val="tx1"/>
            </a:solidFill>
          </a:ln>
        </p:spPr>
      </p:pic>
      <p:sp>
        <p:nvSpPr>
          <p:cNvPr id="20" name="テキスト ボックス 19"/>
          <p:cNvSpPr txBox="1"/>
          <p:nvPr/>
        </p:nvSpPr>
        <p:spPr>
          <a:xfrm>
            <a:off x="4524026" y="1322010"/>
            <a:ext cx="2423223" cy="523220"/>
          </a:xfrm>
          <a:prstGeom prst="rect">
            <a:avLst/>
          </a:prstGeom>
          <a:noFill/>
        </p:spPr>
        <p:txBody>
          <a:bodyPr wrap="square" rtlCol="0" anchor="t">
            <a:spAutoFit/>
          </a:bodyPr>
          <a:lstStyle/>
          <a:p>
            <a:pPr algn="ctr"/>
            <a:r>
              <a:rPr kumimoji="1" lang="ja-JP" altLang="en-US" sz="2800">
                <a:ea typeface="ＭＳ Ｐゴシック"/>
              </a:rPr>
              <a:t>②派手な演出</a:t>
            </a:r>
          </a:p>
        </p:txBody>
      </p:sp>
      <p:pic>
        <p:nvPicPr>
          <p:cNvPr id="22" name="図 21"/>
          <p:cNvPicPr>
            <a:picLocks noChangeAspect="1"/>
          </p:cNvPicPr>
          <p:nvPr/>
        </p:nvPicPr>
        <p:blipFill rotWithShape="1">
          <a:blip r:embed="rId5">
            <a:extLst>
              <a:ext uri="{28A0092B-C50C-407E-A947-70E740481C1C}">
                <a14:useLocalDpi xmlns:a14="http://schemas.microsoft.com/office/drawing/2010/main" val="0"/>
              </a:ext>
            </a:extLst>
          </a:blip>
          <a:srcRect l="14167" r="14167"/>
          <a:stretch/>
        </p:blipFill>
        <p:spPr>
          <a:xfrm>
            <a:off x="4146181" y="1945310"/>
            <a:ext cx="3270033" cy="2504250"/>
          </a:xfrm>
          <a:prstGeom prst="rect">
            <a:avLst/>
          </a:prstGeom>
          <a:ln>
            <a:solidFill>
              <a:schemeClr val="tx1"/>
            </a:solidFill>
          </a:ln>
        </p:spPr>
      </p:pic>
      <p:sp>
        <p:nvSpPr>
          <p:cNvPr id="7" name="テキスト ボックス 6"/>
          <p:cNvSpPr txBox="1"/>
          <p:nvPr/>
        </p:nvSpPr>
        <p:spPr>
          <a:xfrm>
            <a:off x="3087636" y="5059325"/>
            <a:ext cx="5298245" cy="923330"/>
          </a:xfrm>
          <a:prstGeom prst="rect">
            <a:avLst/>
          </a:prstGeom>
          <a:noFill/>
        </p:spPr>
        <p:txBody>
          <a:bodyPr wrap="none" rtlCol="0">
            <a:spAutoFit/>
          </a:bodyPr>
          <a:lstStyle/>
          <a:p>
            <a:pPr algn="ctr"/>
            <a:r>
              <a:rPr kumimoji="1" lang="ja-JP" altLang="en-US" sz="5400">
                <a:effectLst>
                  <a:glow rad="101600">
                    <a:schemeClr val="bg1">
                      <a:alpha val="60000"/>
                    </a:schemeClr>
                  </a:glow>
                </a:effectLst>
              </a:rPr>
              <a:t>見ていて飽きない</a:t>
            </a:r>
          </a:p>
        </p:txBody>
      </p:sp>
    </p:spTree>
    <p:extLst>
      <p:ext uri="{BB962C8B-B14F-4D97-AF65-F5344CB8AC3E}">
        <p14:creationId xmlns:p14="http://schemas.microsoft.com/office/powerpoint/2010/main" val="839495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78224" y="45122"/>
            <a:ext cx="10396882" cy="1151965"/>
          </a:xfrm>
        </p:spPr>
        <p:txBody>
          <a:bodyPr/>
          <a:lstStyle/>
          <a:p>
            <a:r>
              <a:rPr lang="ja-JP" altLang="en-US">
                <a:ea typeface="ＭＳ Ｐゴシック"/>
              </a:rPr>
              <a:t>メタルスラッグ</a:t>
            </a:r>
            <a:r>
              <a:rPr lang="ja-JP" altLang="en-US">
                <a:ea typeface="ＭＳ Ｐゴシック"/>
              </a:rPr>
              <a:t>の</a:t>
            </a:r>
            <a:r>
              <a:rPr lang="ja-JP" altLang="en-US">
                <a:ea typeface="ＭＳ Ｐゴシック"/>
              </a:rPr>
              <a:t>特徴</a:t>
            </a:r>
            <a:r>
              <a:rPr lang="ja-JP" altLang="en-US">
                <a:ea typeface="ＭＳ Ｐゴシック"/>
              </a:rPr>
              <a:t>/</a:t>
            </a:r>
            <a:r>
              <a:rPr lang="ja-JP" altLang="en-US">
                <a:ea typeface="ＭＳ Ｐゴシック"/>
              </a:rPr>
              <a:t>魅力</a:t>
            </a:r>
            <a:endParaRPr kumimoji="1" lang="ja-JP" altLang="en-US"/>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6997" y="1413561"/>
            <a:ext cx="2827032" cy="2201010"/>
          </a:xfrm>
          <a:prstGeom prst="rect">
            <a:avLst/>
          </a:prstGeom>
          <a:ln>
            <a:solidFill>
              <a:schemeClr val="tx1"/>
            </a:solidFill>
          </a:ln>
        </p:spPr>
      </p:pic>
      <p:pic>
        <p:nvPicPr>
          <p:cNvPr id="5" name="図 4"/>
          <p:cNvPicPr>
            <a:picLocks noChangeAspect="1"/>
          </p:cNvPicPr>
          <p:nvPr/>
        </p:nvPicPr>
        <p:blipFill rotWithShape="1">
          <a:blip r:embed="rId4">
            <a:extLst>
              <a:ext uri="{28A0092B-C50C-407E-A947-70E740481C1C}">
                <a14:useLocalDpi xmlns:a14="http://schemas.microsoft.com/office/drawing/2010/main" val="0"/>
              </a:ext>
            </a:extLst>
          </a:blip>
          <a:srcRect l="14073" r="14073"/>
          <a:stretch/>
        </p:blipFill>
        <p:spPr>
          <a:xfrm>
            <a:off x="678408" y="1396443"/>
            <a:ext cx="2827032" cy="2211124"/>
          </a:xfrm>
          <a:prstGeom prst="rect">
            <a:avLst/>
          </a:prstGeom>
          <a:ln>
            <a:solidFill>
              <a:schemeClr val="tx1"/>
            </a:solidFill>
          </a:ln>
        </p:spPr>
      </p:pic>
      <p:sp>
        <p:nvSpPr>
          <p:cNvPr id="6" name="テキスト ボックス 5"/>
          <p:cNvSpPr txBox="1"/>
          <p:nvPr/>
        </p:nvSpPr>
        <p:spPr>
          <a:xfrm>
            <a:off x="1427942" y="1361616"/>
            <a:ext cx="1313180" cy="769441"/>
          </a:xfrm>
          <a:prstGeom prst="rect">
            <a:avLst/>
          </a:prstGeom>
          <a:noFill/>
        </p:spPr>
        <p:txBody>
          <a:bodyPr wrap="none" rtlCol="0">
            <a:spAutoFit/>
          </a:bodyPr>
          <a:lstStyle/>
          <a:p>
            <a:r>
              <a:rPr kumimoji="1" lang="ja-JP" altLang="en-US" sz="4400" dirty="0">
                <a:effectLst>
                  <a:glow rad="190500">
                    <a:schemeClr val="bg1"/>
                  </a:glow>
                </a:effectLst>
              </a:rPr>
              <a:t>武器</a:t>
            </a:r>
          </a:p>
        </p:txBody>
      </p:sp>
      <p:pic>
        <p:nvPicPr>
          <p:cNvPr id="7" name="図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01147" y="1396443"/>
            <a:ext cx="2849085" cy="2215522"/>
          </a:xfrm>
          <a:prstGeom prst="rect">
            <a:avLst/>
          </a:prstGeom>
          <a:ln>
            <a:solidFill>
              <a:schemeClr val="tx1"/>
            </a:solidFill>
          </a:ln>
        </p:spPr>
      </p:pic>
      <p:sp>
        <p:nvSpPr>
          <p:cNvPr id="8" name="テキスト ボックス 7"/>
          <p:cNvSpPr txBox="1"/>
          <p:nvPr/>
        </p:nvSpPr>
        <p:spPr>
          <a:xfrm>
            <a:off x="4781684" y="1361616"/>
            <a:ext cx="1734770" cy="769441"/>
          </a:xfrm>
          <a:prstGeom prst="rect">
            <a:avLst/>
          </a:prstGeom>
          <a:noFill/>
        </p:spPr>
        <p:txBody>
          <a:bodyPr wrap="none" rtlCol="0">
            <a:spAutoFit/>
          </a:bodyPr>
          <a:lstStyle/>
          <a:p>
            <a:r>
              <a:rPr kumimoji="1" lang="ja-JP" altLang="en-US" sz="4400" dirty="0">
                <a:effectLst>
                  <a:glow rad="190500">
                    <a:schemeClr val="bg1"/>
                  </a:glow>
                </a:effectLst>
              </a:rPr>
              <a:t>乗り物</a:t>
            </a:r>
          </a:p>
        </p:txBody>
      </p:sp>
      <p:sp>
        <p:nvSpPr>
          <p:cNvPr id="9" name="テキスト ボックス 8"/>
          <p:cNvSpPr txBox="1"/>
          <p:nvPr/>
        </p:nvSpPr>
        <p:spPr>
          <a:xfrm>
            <a:off x="8769099" y="1303292"/>
            <a:ext cx="1313180" cy="769441"/>
          </a:xfrm>
          <a:prstGeom prst="rect">
            <a:avLst/>
          </a:prstGeom>
          <a:noFill/>
        </p:spPr>
        <p:txBody>
          <a:bodyPr wrap="none" rtlCol="0">
            <a:spAutoFit/>
          </a:bodyPr>
          <a:lstStyle/>
          <a:p>
            <a:r>
              <a:rPr kumimoji="1" lang="ja-JP" altLang="en-US" sz="4400">
                <a:effectLst>
                  <a:glow rad="190500">
                    <a:schemeClr val="bg1"/>
                  </a:glow>
                </a:effectLst>
              </a:rPr>
              <a:t>変身</a:t>
            </a:r>
          </a:p>
        </p:txBody>
      </p:sp>
      <p:pic>
        <p:nvPicPr>
          <p:cNvPr id="10" name="図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8408" y="4286755"/>
            <a:ext cx="2827032" cy="2195367"/>
          </a:xfrm>
          <a:prstGeom prst="rect">
            <a:avLst/>
          </a:prstGeom>
          <a:ln>
            <a:solidFill>
              <a:schemeClr val="tx1"/>
            </a:solidFill>
          </a:ln>
        </p:spPr>
      </p:pic>
      <p:sp>
        <p:nvSpPr>
          <p:cNvPr id="11" name="テキスト ボックス 10"/>
          <p:cNvSpPr txBox="1"/>
          <p:nvPr/>
        </p:nvSpPr>
        <p:spPr>
          <a:xfrm>
            <a:off x="1278018" y="3902035"/>
            <a:ext cx="1313180" cy="769441"/>
          </a:xfrm>
          <a:prstGeom prst="rect">
            <a:avLst/>
          </a:prstGeom>
          <a:noFill/>
        </p:spPr>
        <p:txBody>
          <a:bodyPr wrap="none" rtlCol="0">
            <a:spAutoFit/>
          </a:bodyPr>
          <a:lstStyle/>
          <a:p>
            <a:r>
              <a:rPr kumimoji="1" lang="ja-JP" altLang="en-US" sz="4400">
                <a:effectLst>
                  <a:glow rad="190500">
                    <a:schemeClr val="bg1"/>
                  </a:glow>
                </a:effectLst>
              </a:rPr>
              <a:t>爆発</a:t>
            </a:r>
          </a:p>
        </p:txBody>
      </p:sp>
      <p:pic>
        <p:nvPicPr>
          <p:cNvPr id="12" name="図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01147" y="4273006"/>
            <a:ext cx="2827032" cy="2209116"/>
          </a:xfrm>
          <a:prstGeom prst="rect">
            <a:avLst/>
          </a:prstGeom>
          <a:ln>
            <a:solidFill>
              <a:schemeClr val="tx1"/>
            </a:solidFill>
          </a:ln>
        </p:spPr>
      </p:pic>
      <p:sp>
        <p:nvSpPr>
          <p:cNvPr id="13" name="テキスト ボックス 12"/>
          <p:cNvSpPr txBox="1"/>
          <p:nvPr/>
        </p:nvSpPr>
        <p:spPr>
          <a:xfrm>
            <a:off x="7680660" y="3902034"/>
            <a:ext cx="3490058" cy="769441"/>
          </a:xfrm>
          <a:prstGeom prst="rect">
            <a:avLst/>
          </a:prstGeom>
          <a:noFill/>
        </p:spPr>
        <p:txBody>
          <a:bodyPr wrap="none" rtlCol="0">
            <a:spAutoFit/>
          </a:bodyPr>
          <a:lstStyle/>
          <a:p>
            <a:r>
              <a:rPr kumimoji="1" lang="ja-JP" altLang="en-US" sz="4400">
                <a:effectLst>
                  <a:glow rad="190500">
                    <a:schemeClr val="bg1"/>
                  </a:glow>
                </a:effectLst>
              </a:rPr>
              <a:t>スコアアタック</a:t>
            </a:r>
          </a:p>
        </p:txBody>
      </p:sp>
      <p:pic>
        <p:nvPicPr>
          <p:cNvPr id="14" name="図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46997" y="4273006"/>
            <a:ext cx="2846193" cy="2209116"/>
          </a:xfrm>
          <a:prstGeom prst="rect">
            <a:avLst/>
          </a:prstGeom>
          <a:ln>
            <a:solidFill>
              <a:schemeClr val="tx1"/>
            </a:solidFill>
          </a:ln>
        </p:spPr>
      </p:pic>
      <p:sp>
        <p:nvSpPr>
          <p:cNvPr id="15" name="テキスト ボックス 14"/>
          <p:cNvSpPr txBox="1"/>
          <p:nvPr/>
        </p:nvSpPr>
        <p:spPr>
          <a:xfrm>
            <a:off x="4450887" y="3902034"/>
            <a:ext cx="2419252" cy="769441"/>
          </a:xfrm>
          <a:prstGeom prst="rect">
            <a:avLst/>
          </a:prstGeom>
          <a:noFill/>
        </p:spPr>
        <p:txBody>
          <a:bodyPr wrap="none" rtlCol="0">
            <a:spAutoFit/>
          </a:bodyPr>
          <a:lstStyle/>
          <a:p>
            <a:r>
              <a:rPr kumimoji="1" lang="ja-JP" altLang="en-US" sz="4400">
                <a:effectLst>
                  <a:glow rad="190500">
                    <a:schemeClr val="bg1"/>
                  </a:glow>
                </a:effectLst>
              </a:rPr>
              <a:t>巨大ボス</a:t>
            </a:r>
          </a:p>
        </p:txBody>
      </p:sp>
    </p:spTree>
    <p:extLst>
      <p:ext uri="{BB962C8B-B14F-4D97-AF65-F5344CB8AC3E}">
        <p14:creationId xmlns:p14="http://schemas.microsoft.com/office/powerpoint/2010/main" val="39711952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ea typeface="ＭＳ Ｐゴシック"/>
              </a:rPr>
              <a:t>取り上げた</a:t>
            </a:r>
            <a:r>
              <a:rPr lang="ja-JP" altLang="en-US">
                <a:ea typeface="ＭＳ Ｐゴシック"/>
              </a:rPr>
              <a:t>い</a:t>
            </a:r>
            <a:r>
              <a:rPr kumimoji="1" lang="ja-JP" altLang="en-US">
                <a:ea typeface="ＭＳ Ｐゴシック"/>
              </a:rPr>
              <a:t>理由と改善点</a:t>
            </a:r>
          </a:p>
        </p:txBody>
      </p:sp>
      <p:sp>
        <p:nvSpPr>
          <p:cNvPr id="4" name="コンテンツ プレースホルダー 3"/>
          <p:cNvSpPr txBox="1">
            <a:spLocks/>
          </p:cNvSpPr>
          <p:nvPr/>
        </p:nvSpPr>
        <p:spPr>
          <a:xfrm>
            <a:off x="373597" y="1470203"/>
            <a:ext cx="8933717" cy="2156576"/>
          </a:xfrm>
          <a:prstGeom prst="rect">
            <a:avLst/>
          </a:prstGeom>
        </p:spPr>
        <p:txBody>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kumimoji="1"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kumimoji="1" sz="1400" kern="1200" cap="all" baseline="0">
                <a:solidFill>
                  <a:schemeClr val="tx1"/>
                </a:solidFill>
                <a:effectLst/>
                <a:latin typeface="+mn-lt"/>
                <a:ea typeface="+mn-ea"/>
                <a:cs typeface="+mn-cs"/>
              </a:defRPr>
            </a:lvl9pPr>
          </a:lstStyle>
          <a:p>
            <a:r>
              <a:rPr lang="ja-JP" altLang="en-US" dirty="0">
                <a:ea typeface="ＭＳ Ｐゴシック"/>
              </a:rPr>
              <a:t>見ていて飽きないゲームを作りたい</a:t>
            </a:r>
            <a:endParaRPr lang="en-US" altLang="ja-JP" dirty="0">
              <a:ea typeface="ＭＳ Ｐゴシック"/>
            </a:endParaRPr>
          </a:p>
          <a:p>
            <a:r>
              <a:rPr lang="ja-JP" altLang="en-US" dirty="0">
                <a:ea typeface="ＭＳ Ｐゴシック"/>
              </a:rPr>
              <a:t>２Ｄでも迫力のあるエフェクトを３Ｄで表現したら面白そう</a:t>
            </a:r>
            <a:endParaRPr lang="en-US" altLang="ja-JP" dirty="0">
              <a:ea typeface="ＭＳ Ｐゴシック"/>
            </a:endParaRPr>
          </a:p>
          <a:p>
            <a:r>
              <a:rPr lang="ja-JP" altLang="en-US" dirty="0">
                <a:ea typeface="ＭＳ Ｐゴシック"/>
              </a:rPr>
              <a:t>学祭に来た子にはゲーセンで見た時の衝撃みたいなの感じてほしい</a:t>
            </a:r>
          </a:p>
          <a:p>
            <a:r>
              <a:rPr lang="ja-JP" altLang="en-US" dirty="0"/>
              <a:t>エフェクトでプレイヤーを見失いがちなので調整したい</a:t>
            </a:r>
            <a:endParaRPr lang="en-US" altLang="ja-JP" dirty="0"/>
          </a:p>
          <a:p>
            <a:endParaRPr lang="en-US" altLang="ja-JP" dirty="0"/>
          </a:p>
          <a:p>
            <a:endParaRPr lang="ja-JP" altLang="en-US" dirty="0"/>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93059" y="1230208"/>
            <a:ext cx="2638425" cy="1733550"/>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1219" y="4544375"/>
            <a:ext cx="2859643" cy="1875034"/>
          </a:xfrm>
          <a:prstGeom prst="rect">
            <a:avLst/>
          </a:prstGeom>
        </p:spPr>
      </p:pic>
      <p:sp>
        <p:nvSpPr>
          <p:cNvPr id="9" name="テキスト ボックス 8"/>
          <p:cNvSpPr txBox="1"/>
          <p:nvPr/>
        </p:nvSpPr>
        <p:spPr>
          <a:xfrm>
            <a:off x="685800" y="4078841"/>
            <a:ext cx="4570482" cy="369332"/>
          </a:xfrm>
          <a:prstGeom prst="rect">
            <a:avLst/>
          </a:prstGeom>
          <a:noFill/>
        </p:spPr>
        <p:txBody>
          <a:bodyPr wrap="none" rtlCol="0" anchor="t">
            <a:spAutoFit/>
          </a:bodyPr>
          <a:lstStyle/>
          <a:p>
            <a:r>
              <a:rPr lang="ja-JP" altLang="en-US">
                <a:ea typeface="ＭＳ Ｐゴシック"/>
              </a:rPr>
              <a:t>エフェクトが派手でプレイヤーを見失いやすい</a:t>
            </a:r>
          </a:p>
        </p:txBody>
      </p:sp>
      <p:pic>
        <p:nvPicPr>
          <p:cNvPr id="10" name="図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73554" y="4544375"/>
            <a:ext cx="2859643" cy="1875034"/>
          </a:xfrm>
          <a:prstGeom prst="rect">
            <a:avLst/>
          </a:prstGeom>
        </p:spPr>
      </p:pic>
      <p:sp>
        <p:nvSpPr>
          <p:cNvPr id="11" name="テキスト ボックス 10"/>
          <p:cNvSpPr txBox="1"/>
          <p:nvPr/>
        </p:nvSpPr>
        <p:spPr>
          <a:xfrm>
            <a:off x="7586331" y="4078841"/>
            <a:ext cx="1569660" cy="369332"/>
          </a:xfrm>
          <a:prstGeom prst="rect">
            <a:avLst/>
          </a:prstGeom>
          <a:noFill/>
        </p:spPr>
        <p:txBody>
          <a:bodyPr wrap="none" rtlCol="0" anchor="t">
            <a:spAutoFit/>
          </a:bodyPr>
          <a:lstStyle/>
          <a:p>
            <a:r>
              <a:rPr lang="ja-JP" altLang="en-US">
                <a:ea typeface="ＭＳ Ｐゴシック"/>
              </a:rPr>
              <a:t>難易度の調整</a:t>
            </a:r>
          </a:p>
        </p:txBody>
      </p:sp>
    </p:spTree>
    <p:extLst>
      <p:ext uri="{BB962C8B-B14F-4D97-AF65-F5344CB8AC3E}">
        <p14:creationId xmlns:p14="http://schemas.microsoft.com/office/powerpoint/2010/main" val="36369639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現在のメタルスラッグ</a:t>
            </a:r>
          </a:p>
        </p:txBody>
      </p:sp>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8281" y="1743222"/>
            <a:ext cx="1489206" cy="1238036"/>
          </a:xfrm>
          <a:prstGeom prst="rect">
            <a:avLst/>
          </a:prstGeom>
        </p:spPr>
      </p:pic>
      <p:pic>
        <p:nvPicPr>
          <p:cNvPr id="4" name="図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30998" y="1744084"/>
            <a:ext cx="1333984" cy="1238036"/>
          </a:xfrm>
          <a:prstGeom prst="rect">
            <a:avLst/>
          </a:prstGeom>
        </p:spPr>
      </p:pic>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5685" y="3125841"/>
            <a:ext cx="3474398" cy="2302390"/>
          </a:xfrm>
          <a:prstGeom prst="rect">
            <a:avLst/>
          </a:prstGeom>
        </p:spPr>
      </p:pic>
      <p:pic>
        <p:nvPicPr>
          <p:cNvPr id="6" name="図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71199" y="3125841"/>
            <a:ext cx="3453582" cy="2302388"/>
          </a:xfrm>
          <a:prstGeom prst="rect">
            <a:avLst/>
          </a:prstGeom>
        </p:spPr>
      </p:pic>
      <p:sp>
        <p:nvSpPr>
          <p:cNvPr id="8" name="テキスト ボックス 7"/>
          <p:cNvSpPr txBox="1"/>
          <p:nvPr/>
        </p:nvSpPr>
        <p:spPr>
          <a:xfrm>
            <a:off x="3657463" y="1147517"/>
            <a:ext cx="3507692" cy="523220"/>
          </a:xfrm>
          <a:prstGeom prst="rect">
            <a:avLst/>
          </a:prstGeom>
          <a:noFill/>
        </p:spPr>
        <p:txBody>
          <a:bodyPr wrap="none" rtlCol="0">
            <a:spAutoFit/>
          </a:bodyPr>
          <a:lstStyle/>
          <a:p>
            <a:pPr algn="ctr"/>
            <a:r>
              <a:rPr kumimoji="1" lang="ja-JP" altLang="en-US" sz="2800" dirty="0">
                <a:effectLst/>
              </a:rPr>
              <a:t>最新作はスマホアプリ</a:t>
            </a:r>
          </a:p>
        </p:txBody>
      </p:sp>
      <p:sp>
        <p:nvSpPr>
          <p:cNvPr id="9" name="テキスト ボックス 8"/>
          <p:cNvSpPr txBox="1"/>
          <p:nvPr/>
        </p:nvSpPr>
        <p:spPr>
          <a:xfrm>
            <a:off x="3577003" y="5789723"/>
            <a:ext cx="3502882" cy="646331"/>
          </a:xfrm>
          <a:prstGeom prst="rect">
            <a:avLst/>
          </a:prstGeom>
          <a:noFill/>
        </p:spPr>
        <p:txBody>
          <a:bodyPr wrap="none" rtlCol="0">
            <a:spAutoFit/>
          </a:bodyPr>
          <a:lstStyle/>
          <a:p>
            <a:pPr algn="ctr"/>
            <a:r>
              <a:rPr kumimoji="1" lang="ja-JP" altLang="en-US" sz="3600" dirty="0">
                <a:effectLst/>
              </a:rPr>
              <a:t>全世界</a:t>
            </a:r>
            <a:r>
              <a:rPr kumimoji="1" lang="en-US" altLang="ja-JP" sz="3600" dirty="0">
                <a:effectLst/>
                <a:latin typeface="+mj-ea"/>
                <a:ea typeface="+mj-ea"/>
              </a:rPr>
              <a:t>3500</a:t>
            </a:r>
            <a:r>
              <a:rPr kumimoji="1" lang="ja-JP" altLang="en-US" sz="3600" dirty="0">
                <a:effectLst/>
                <a:latin typeface="+mj-ea"/>
                <a:ea typeface="+mj-ea"/>
              </a:rPr>
              <a:t>万</a:t>
            </a:r>
            <a:r>
              <a:rPr kumimoji="1" lang="en-US" altLang="ja-JP" sz="3600" dirty="0">
                <a:effectLst/>
                <a:latin typeface="+mj-ea"/>
                <a:ea typeface="+mj-ea"/>
              </a:rPr>
              <a:t>DL</a:t>
            </a:r>
            <a:endParaRPr kumimoji="1" lang="ja-JP" altLang="en-US" sz="3600" dirty="0">
              <a:effectLst/>
              <a:latin typeface="+mj-ea"/>
              <a:ea typeface="+mj-ea"/>
            </a:endParaRPr>
          </a:p>
        </p:txBody>
      </p:sp>
    </p:spTree>
    <p:extLst>
      <p:ext uri="{BB962C8B-B14F-4D97-AF65-F5344CB8AC3E}">
        <p14:creationId xmlns:p14="http://schemas.microsoft.com/office/powerpoint/2010/main" val="17546207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a:t>メタルスラッグが遊ばれる確証</a:t>
            </a:r>
          </a:p>
        </p:txBody>
      </p:sp>
      <p:sp>
        <p:nvSpPr>
          <p:cNvPr id="3" name="テキスト ボックス 2"/>
          <p:cNvSpPr txBox="1"/>
          <p:nvPr/>
        </p:nvSpPr>
        <p:spPr>
          <a:xfrm>
            <a:off x="365481" y="1198765"/>
            <a:ext cx="1556836" cy="369332"/>
          </a:xfrm>
          <a:prstGeom prst="rect">
            <a:avLst/>
          </a:prstGeom>
          <a:noFill/>
        </p:spPr>
        <p:txBody>
          <a:bodyPr wrap="none" rtlCol="0">
            <a:spAutoFit/>
          </a:bodyPr>
          <a:lstStyle/>
          <a:p>
            <a:r>
              <a:rPr kumimoji="1" lang="ja-JP" altLang="en-US"/>
              <a:t>移植度が高い</a:t>
            </a:r>
            <a:endParaRPr kumimoji="1" lang="en-US" altLang="ja-JP"/>
          </a:p>
        </p:txBody>
      </p:sp>
      <p:pic>
        <p:nvPicPr>
          <p:cNvPr id="1026" name="Picture 2" descr="https://media.discordapp.net/attachments/710303042653782028/710688759879958538/292_LI.jpg?width=327&amp;height=300"/>
          <p:cNvPicPr>
            <a:picLocks noChangeAspect="1" noChangeArrowheads="1"/>
          </p:cNvPicPr>
          <p:nvPr/>
        </p:nvPicPr>
        <p:blipFill rotWithShape="1">
          <a:blip r:embed="rId3">
            <a:extLst>
              <a:ext uri="{28A0092B-C50C-407E-A947-70E740481C1C}">
                <a14:useLocalDpi xmlns:a14="http://schemas.microsoft.com/office/drawing/2010/main" val="0"/>
              </a:ext>
            </a:extLst>
          </a:blip>
          <a:srcRect r="27743"/>
          <a:stretch/>
        </p:blipFill>
        <p:spPr bwMode="auto">
          <a:xfrm>
            <a:off x="3684697" y="2018166"/>
            <a:ext cx="2250584" cy="28575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edia.discordapp.net/attachments/710303042653782028/710688730540802048/291_LI.jpg?width=352&amp;height=300"/>
          <p:cNvPicPr>
            <a:picLocks noChangeAspect="1" noChangeArrowheads="1"/>
          </p:cNvPicPr>
          <p:nvPr/>
        </p:nvPicPr>
        <p:blipFill rotWithShape="1">
          <a:blip r:embed="rId4">
            <a:extLst>
              <a:ext uri="{28A0092B-C50C-407E-A947-70E740481C1C}">
                <a14:useLocalDpi xmlns:a14="http://schemas.microsoft.com/office/drawing/2010/main" val="0"/>
              </a:ext>
            </a:extLst>
          </a:blip>
          <a:srcRect r="30252"/>
          <a:stretch/>
        </p:blipFill>
        <p:spPr bwMode="auto">
          <a:xfrm>
            <a:off x="5136762" y="2361047"/>
            <a:ext cx="2250584" cy="2753222"/>
          </a:xfrm>
          <a:prstGeom prst="rect">
            <a:avLst/>
          </a:prstGeom>
          <a:noFill/>
          <a:extLst>
            <a:ext uri="{909E8E84-426E-40DD-AFC4-6F175D3DCCD1}">
              <a14:hiddenFill xmlns:a14="http://schemas.microsoft.com/office/drawing/2010/main">
                <a:solidFill>
                  <a:srgbClr val="FFFFFF"/>
                </a:solidFill>
              </a14:hiddenFill>
            </a:ext>
          </a:extLst>
        </p:spPr>
      </p:pic>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800" y="2232355"/>
            <a:ext cx="1955598" cy="2429123"/>
          </a:xfrm>
          <a:prstGeom prst="rect">
            <a:avLst/>
          </a:prstGeom>
        </p:spPr>
      </p:pic>
      <p:sp>
        <p:nvSpPr>
          <p:cNvPr id="8" name="テキスト ボックス 7"/>
          <p:cNvSpPr txBox="1"/>
          <p:nvPr/>
        </p:nvSpPr>
        <p:spPr>
          <a:xfrm>
            <a:off x="3338877" y="1198765"/>
            <a:ext cx="4281941" cy="369332"/>
          </a:xfrm>
          <a:prstGeom prst="rect">
            <a:avLst/>
          </a:prstGeom>
          <a:noFill/>
        </p:spPr>
        <p:txBody>
          <a:bodyPr wrap="none" rtlCol="0">
            <a:spAutoFit/>
          </a:bodyPr>
          <a:lstStyle/>
          <a:p>
            <a:r>
              <a:rPr kumimoji="1" lang="ja-JP" altLang="en-US"/>
              <a:t>移植版が販売された週にはランキング入り</a:t>
            </a:r>
            <a:endParaRPr kumimoji="1" lang="en-US" altLang="ja-JP"/>
          </a:p>
        </p:txBody>
      </p:sp>
      <p:sp>
        <p:nvSpPr>
          <p:cNvPr id="9" name="テキスト ボックス 8"/>
          <p:cNvSpPr txBox="1"/>
          <p:nvPr/>
        </p:nvSpPr>
        <p:spPr>
          <a:xfrm>
            <a:off x="3916941" y="5483601"/>
            <a:ext cx="4036682" cy="923330"/>
          </a:xfrm>
          <a:prstGeom prst="rect">
            <a:avLst/>
          </a:prstGeom>
          <a:noFill/>
        </p:spPr>
        <p:txBody>
          <a:bodyPr wrap="none" rtlCol="0">
            <a:spAutoFit/>
          </a:bodyPr>
          <a:lstStyle/>
          <a:p>
            <a:pPr algn="ctr"/>
            <a:r>
              <a:rPr kumimoji="1" lang="ja-JP" altLang="en-US" sz="5400">
                <a:effectLst>
                  <a:glow rad="190500">
                    <a:schemeClr val="bg1">
                      <a:alpha val="95000"/>
                    </a:schemeClr>
                  </a:glow>
                </a:effectLst>
              </a:rPr>
              <a:t>これは勝てる</a:t>
            </a:r>
          </a:p>
        </p:txBody>
      </p:sp>
      <p:pic>
        <p:nvPicPr>
          <p:cNvPr id="6" name="図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26858" y="2127854"/>
            <a:ext cx="3181855" cy="2386392"/>
          </a:xfrm>
          <a:prstGeom prst="rect">
            <a:avLst/>
          </a:prstGeom>
        </p:spPr>
      </p:pic>
      <p:sp>
        <p:nvSpPr>
          <p:cNvPr id="11" name="テキスト ボックス 10"/>
          <p:cNvSpPr txBox="1"/>
          <p:nvPr/>
        </p:nvSpPr>
        <p:spPr>
          <a:xfrm>
            <a:off x="8378095" y="1198810"/>
            <a:ext cx="2704587" cy="369332"/>
          </a:xfrm>
          <a:prstGeom prst="rect">
            <a:avLst/>
          </a:prstGeom>
          <a:noFill/>
        </p:spPr>
        <p:txBody>
          <a:bodyPr wrap="none" rtlCol="0">
            <a:spAutoFit/>
          </a:bodyPr>
          <a:lstStyle/>
          <a:p>
            <a:r>
              <a:rPr kumimoji="1" lang="en-US" altLang="ja-JP"/>
              <a:t>3500</a:t>
            </a:r>
            <a:r>
              <a:rPr kumimoji="1" lang="ja-JP" altLang="en-US"/>
              <a:t>万</a:t>
            </a:r>
            <a:r>
              <a:rPr kumimoji="1" lang="en-US" altLang="ja-JP"/>
              <a:t>DL</a:t>
            </a:r>
            <a:r>
              <a:rPr kumimoji="1" lang="ja-JP" altLang="en-US"/>
              <a:t>で世界的に有名</a:t>
            </a:r>
            <a:endParaRPr kumimoji="1" lang="en-US" altLang="ja-JP"/>
          </a:p>
        </p:txBody>
      </p:sp>
    </p:spTree>
    <p:extLst>
      <p:ext uri="{BB962C8B-B14F-4D97-AF65-F5344CB8AC3E}">
        <p14:creationId xmlns:p14="http://schemas.microsoft.com/office/powerpoint/2010/main" val="1713637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メイン イベント">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メイン イベント</Template>
  <TotalTime>637</TotalTime>
  <Words>868</Words>
  <Application>Microsoft Office PowerPoint</Application>
  <PresentationFormat>ワイド画面</PresentationFormat>
  <Paragraphs>145</Paragraphs>
  <Slides>12</Slides>
  <Notes>10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12</vt:i4>
      </vt:variant>
    </vt:vector>
  </HeadingPairs>
  <TitlesOfParts>
    <vt:vector size="18" baseType="lpstr">
      <vt:lpstr>ＭＳ Ｐゴシック</vt:lpstr>
      <vt:lpstr>游ゴシック</vt:lpstr>
      <vt:lpstr>Arial</vt:lpstr>
      <vt:lpstr>Calibri</vt:lpstr>
      <vt:lpstr>Impact</vt:lpstr>
      <vt:lpstr>メイン イベント</vt:lpstr>
      <vt:lpstr>チームA</vt:lpstr>
      <vt:lpstr>メタルスラッグとは</vt:lpstr>
      <vt:lpstr>1996年のアーケードゲーム</vt:lpstr>
      <vt:lpstr>同ジャンルの家庭用ゲーム</vt:lpstr>
      <vt:lpstr>何故受け入れられたか</vt:lpstr>
      <vt:lpstr>メタルスラッグの特徴/魅力</vt:lpstr>
      <vt:lpstr>取り上げたい理由と改善点</vt:lpstr>
      <vt:lpstr>現在のメタルスラッグ</vt:lpstr>
      <vt:lpstr>メタルスラッグが遊ばれる確証</vt:lpstr>
      <vt:lpstr>海外で本が出るほど人気！！</vt:lpstr>
      <vt:lpstr>ターゲット層</vt:lpstr>
      <vt:lpstr>まとめ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チームA</dc:title>
  <dc:creator>好喜 細谷</dc:creator>
  <cp:lastModifiedBy>好喜 細谷</cp:lastModifiedBy>
  <cp:revision>8</cp:revision>
  <dcterms:created xsi:type="dcterms:W3CDTF">2020-05-17T03:38:17Z</dcterms:created>
  <dcterms:modified xsi:type="dcterms:W3CDTF">2020-05-20T13:31:29Z</dcterms:modified>
</cp:coreProperties>
</file>

<file path=docProps/thumbnail.jpeg>
</file>